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6858000" cx="12006250"/>
  <p:notesSz cx="6858000" cy="9144000"/>
  <p:embeddedFontLst>
    <p:embeddedFont>
      <p:font typeface="Roboto Black"/>
      <p:bold r:id="rId40"/>
      <p:boldItalic r:id="rId41"/>
    </p:embeddedFont>
    <p:embeddedFont>
      <p:font typeface="Roboto"/>
      <p:regular r:id="rId42"/>
      <p:bold r:id="rId43"/>
      <p:italic r:id="rId44"/>
      <p:boldItalic r:id="rId45"/>
    </p:embeddedFont>
    <p:embeddedFont>
      <p:font typeface="Roboto Medium"/>
      <p:regular r:id="rId46"/>
      <p:bold r:id="rId47"/>
      <p:italic r:id="rId48"/>
      <p:boldItalic r:id="rId49"/>
    </p:embeddedFont>
    <p:embeddedFont>
      <p:font typeface="Arial Black"/>
      <p:regular r:id="rId50"/>
    </p:embeddedFont>
    <p:embeddedFont>
      <p:font typeface="Open Sans Medium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736">
          <p15:clr>
            <a:srgbClr val="747775"/>
          </p15:clr>
        </p15:guide>
        <p15:guide id="2" pos="1422">
          <p15:clr>
            <a:srgbClr val="747775"/>
          </p15:clr>
        </p15:guide>
        <p15:guide id="3" pos="5236">
          <p15:clr>
            <a:srgbClr val="747775"/>
          </p15:clr>
        </p15:guide>
        <p15:guide id="4" pos="6768">
          <p15:clr>
            <a:srgbClr val="747775"/>
          </p15:clr>
        </p15:guide>
        <p15:guide id="5" orient="horz" pos="3576">
          <p15:clr>
            <a:srgbClr val="747775"/>
          </p15:clr>
        </p15:guide>
        <p15:guide id="6" pos="221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736" orient="horz"/>
        <p:guide pos="1422"/>
        <p:guide pos="5236"/>
        <p:guide pos="6768"/>
        <p:guide pos="3576" orient="horz"/>
        <p:guide pos="221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Black-bold.fntdata"/><Relationship Id="rId42" Type="http://schemas.openxmlformats.org/officeDocument/2006/relationships/font" Target="fonts/Roboto-regular.fntdata"/><Relationship Id="rId41" Type="http://schemas.openxmlformats.org/officeDocument/2006/relationships/font" Target="fonts/RobotoBlack-boldItalic.fntdata"/><Relationship Id="rId44" Type="http://schemas.openxmlformats.org/officeDocument/2006/relationships/font" Target="fonts/Roboto-italic.fntdata"/><Relationship Id="rId43" Type="http://schemas.openxmlformats.org/officeDocument/2006/relationships/font" Target="fonts/Roboto-bold.fntdata"/><Relationship Id="rId46" Type="http://schemas.openxmlformats.org/officeDocument/2006/relationships/font" Target="fonts/RobotoMedium-regular.fntdata"/><Relationship Id="rId45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RobotoMedium-italic.fntdata"/><Relationship Id="rId47" Type="http://schemas.openxmlformats.org/officeDocument/2006/relationships/font" Target="fonts/RobotoMedium-bold.fntdata"/><Relationship Id="rId49" Type="http://schemas.openxmlformats.org/officeDocument/2006/relationships/font" Target="fonts/RobotoMedium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Medium-regular.fntdata"/><Relationship Id="rId50" Type="http://schemas.openxmlformats.org/officeDocument/2006/relationships/font" Target="fonts/ArialBlack-regular.fntdata"/><Relationship Id="rId53" Type="http://schemas.openxmlformats.org/officeDocument/2006/relationships/font" Target="fonts/OpenSansMedium-italic.fntdata"/><Relationship Id="rId52" Type="http://schemas.openxmlformats.org/officeDocument/2006/relationships/font" Target="fonts/OpenSansMedium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schemas.openxmlformats.org/officeDocument/2006/relationships/font" Target="fonts/OpenSansMedium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27075" y="1143000"/>
            <a:ext cx="540385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73b96f06d_0_8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73b96f06d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f73b96f06d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fb393ea0ef_0_55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2fb393ea0ef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start your plan – you have a critical question to answer.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the next 24 months, Are you building your DigitalBranch to acquire new customers or is it for your existing customers to use and adopt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Acquisition versus Adoption in other words.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know you want both, but the best distributors are hyper focused on one or the other.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fb393ea0ef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b393ea0ef_0_64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2fb393ea0ef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choose Acquisitions, This is an example of a B2C or Customer Acquisition Framework</a:t>
            </a:r>
            <a:endParaRPr/>
          </a:p>
        </p:txBody>
      </p:sp>
      <p:sp>
        <p:nvSpPr>
          <p:cNvPr id="214" name="Google Shape;214;g2fb393ea0ef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fb4294f0f8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fb4294f0f8_0_20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fb97d264ef_0_158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fb97d264ef_0_1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fb97d264ef_0_1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fb393ea0ef_0_100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2fb393ea0ef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B2B, though – most of the time we start by focusing on Customer Adoption.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are 5 steps in the Framework and like the Acquisition framework it can be used to describe a financial model as well.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am not going to spend time walking through this framework, but it is an incredible framework to use for B2B.</a:t>
            </a:r>
            <a:endParaRPr/>
          </a:p>
        </p:txBody>
      </p:sp>
      <p:sp>
        <p:nvSpPr>
          <p:cNvPr id="260" name="Google Shape;260;g2fb393ea0ef_0_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fb97d264ef_0_196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2fb97d264ef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B2B, though – most of the time we start by focusing on Customer Adoption.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are 5 steps in the Framework and like the Acquisition framework it can be used to describe a financial model as well.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am not going to spend time walking through this framework, but it is an incredible framework to use for B2B.</a:t>
            </a:r>
            <a:endParaRPr/>
          </a:p>
        </p:txBody>
      </p:sp>
      <p:sp>
        <p:nvSpPr>
          <p:cNvPr id="315" name="Google Shape;315;g2fb97d264ef_0_1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fb97d264ef_0_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fb97d264ef_0_230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fb97d264ef_0_2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2fb97d264ef_0_235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fb393ea0ef_0_166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2fb393ea0ef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 do you think is the most important person in your organization when it comes to your ecommerce project?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Many will say, VP of IT, VP of Marketing, the CEO or the head of eCommerce.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However, the most important person in your eCommerce project is your head of sales and frankly your entire Sales team.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Nothing will kill an eCommerce or Digital project faster than a sales person who tells their customer to research on the website, but buy from them because they will get them a cheaper price.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of course brings up a lot of other issues like centralized pricing, but ignoring that for a moment – you have to align your organization with your new initiative.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That includes aligning incentives and compensation with your new channel.  Your sales people are coin operated – and go where the money is.  </a:t>
            </a:r>
            <a:endParaRPr/>
          </a:p>
        </p:txBody>
      </p:sp>
      <p:sp>
        <p:nvSpPr>
          <p:cNvPr id="362" name="Google Shape;362;g2fb393ea0ef_0_1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fb393ea0ef_0_512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fb393ea0ef_0_5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2fb393ea0ef_0_5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b97d264ef_0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2fb97d264ef_0_255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fb393ea0ef_0_527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fb393ea0ef_0_5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2fb393ea0ef_0_5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fb393ea0ef_0_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2fb393ea0ef_0_183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fb393ea0ef_0_1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fb393ea0ef_0_199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fb393ea0ef_0_2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fb393ea0ef_0_203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fb97d264ef_0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2fb97d264ef_0_249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fb393ea0ef_0_5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2fb393ea0ef_0_538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fb97d264ef_0_138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fb97d264ef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2fb97d264ef_0_1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fb393ea0ef_0_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2fb393ea0ef_0_217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fb393ea0ef_0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2fb393ea0ef_0_222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fb93fc1ba0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2fb93fc1ba0_0_18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b4294f0f8_0_0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fb4294f0f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fb4294f0f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fb97d264ef_0_168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2fb97d264ef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B2B, though – most of the time we start by focusing on Customer Adoption.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are 5 steps in the Framework and like the Acquisition framework it can be used to describe a financial model as well.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am not going to spend time walking through this framework, but it is an incredible framework to use for B2B.</a:t>
            </a:r>
            <a:endParaRPr/>
          </a:p>
        </p:txBody>
      </p:sp>
      <p:sp>
        <p:nvSpPr>
          <p:cNvPr id="458" name="Google Shape;458;g2fb97d264ef_0_1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fb97d264ef_0_2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2fb97d264ef_0_270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fb393ea0ef_0_2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2fb393ea0ef_0_232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f8281ce9b0_0_151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f8281ce9b0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2f8281ce9b0_0_1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b393ea0ef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fb393ea0ef_0_25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b93fc1ba0_0_8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fb93fc1ba0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fb93fc1ba0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fb393ea0ef_0_356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fb393ea0ef_0_3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2fb393ea0ef_0_3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fb393ea0ef_0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fb393ea0ef_0_96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fb393ea0ef_0_43:notes"/>
          <p:cNvSpPr/>
          <p:nvPr>
            <p:ph idx="2" type="sldImg"/>
          </p:nvPr>
        </p:nvSpPr>
        <p:spPr>
          <a:xfrm>
            <a:off x="727594" y="1143000"/>
            <a:ext cx="5402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2fb393ea0ef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is no build it and they will come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have to have a plan that you are striving towards</a:t>
            </a:r>
            <a:endParaRPr/>
          </a:p>
        </p:txBody>
      </p:sp>
      <p:sp>
        <p:nvSpPr>
          <p:cNvPr id="191" name="Google Shape;191;g2fb393ea0ef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b97d264ef_0_242:notes"/>
          <p:cNvSpPr/>
          <p:nvPr>
            <p:ph idx="2" type="sldImg"/>
          </p:nvPr>
        </p:nvSpPr>
        <p:spPr>
          <a:xfrm>
            <a:off x="727075" y="1143000"/>
            <a:ext cx="54039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fb97d264ef_0_2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fb97d264ef_0_2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Slide - Dark Black with B2X logo 2">
  <p:cSld name="Plain Slide - Dark Black with B2X logo 2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600313" y="682479"/>
            <a:ext cx="103554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51"/>
              <a:buFont typeface="Arial Black"/>
              <a:buNone/>
              <a:defRPr b="0" i="0" sz="3151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8274" y="174172"/>
            <a:ext cx="780781" cy="508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-23848" y="-43522"/>
            <a:ext cx="4312529" cy="6924478"/>
          </a:xfrm>
          <a:custGeom>
            <a:rect b="b" l="l" r="r" t="t"/>
            <a:pathLst>
              <a:path extrusionOk="0" h="3631257" w="2296514">
                <a:moveTo>
                  <a:pt x="10776" y="0"/>
                </a:moveTo>
                <a:lnTo>
                  <a:pt x="2296514" y="16163"/>
                </a:lnTo>
                <a:lnTo>
                  <a:pt x="1069943" y="3625851"/>
                </a:lnTo>
                <a:lnTo>
                  <a:pt x="0" y="3631257"/>
                </a:lnTo>
                <a:lnTo>
                  <a:pt x="10776" y="0"/>
                </a:lnTo>
                <a:close/>
              </a:path>
            </a:pathLst>
          </a:custGeom>
          <a:solidFill>
            <a:schemeClr val="lt1">
              <a:alpha val="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3832" y="-12701"/>
            <a:ext cx="2404784" cy="3313356"/>
          </a:xfrm>
          <a:custGeom>
            <a:rect b="b" l="l" r="r" t="t"/>
            <a:pathLst>
              <a:path extrusionOk="0" h="3313356" w="2441986">
                <a:moveTo>
                  <a:pt x="0" y="0"/>
                </a:moveTo>
                <a:lnTo>
                  <a:pt x="2441986" y="0"/>
                </a:lnTo>
                <a:lnTo>
                  <a:pt x="1333948" y="3313356"/>
                </a:lnTo>
                <a:lnTo>
                  <a:pt x="0" y="3302598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1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9726949" y="2302754"/>
            <a:ext cx="2279314" cy="4562090"/>
          </a:xfrm>
          <a:custGeom>
            <a:rect b="b" l="l" r="r" t="t"/>
            <a:pathLst>
              <a:path extrusionOk="0" h="4562090" w="2314575">
                <a:moveTo>
                  <a:pt x="1526198" y="1709"/>
                </a:moveTo>
                <a:lnTo>
                  <a:pt x="2314575" y="0"/>
                </a:lnTo>
                <a:lnTo>
                  <a:pt x="2314575" y="4562090"/>
                </a:lnTo>
                <a:lnTo>
                  <a:pt x="0" y="4562090"/>
                </a:lnTo>
                <a:lnTo>
                  <a:pt x="1526198" y="1709"/>
                </a:lnTo>
                <a:close/>
              </a:path>
            </a:pathLst>
          </a:custGeom>
          <a:solidFill>
            <a:srgbClr val="A5A5A5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11263992" y="-37089"/>
            <a:ext cx="741814" cy="2218713"/>
          </a:xfrm>
          <a:custGeom>
            <a:rect b="b" l="l" r="r" t="t"/>
            <a:pathLst>
              <a:path extrusionOk="0" h="2218713" w="753290">
                <a:moveTo>
                  <a:pt x="0" y="2218713"/>
                </a:moveTo>
                <a:lnTo>
                  <a:pt x="752028" y="0"/>
                </a:lnTo>
                <a:cubicBezTo>
                  <a:pt x="756609" y="675783"/>
                  <a:pt x="746901" y="1538917"/>
                  <a:pt x="751482" y="2214700"/>
                </a:cubicBezTo>
                <a:lnTo>
                  <a:pt x="0" y="2218713"/>
                </a:lnTo>
                <a:close/>
              </a:path>
            </a:pathLst>
          </a:custGeom>
          <a:solidFill>
            <a:schemeClr val="lt1">
              <a:alpha val="1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11480989" y="6362701"/>
            <a:ext cx="375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Slide - Light">
  <p:cSld name="Plain Slide - Ligh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type="title"/>
          </p:nvPr>
        </p:nvSpPr>
        <p:spPr>
          <a:xfrm>
            <a:off x="637833" y="685801"/>
            <a:ext cx="103554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45"/>
              <a:buFont typeface="Roboto Black"/>
              <a:buNone/>
              <a:defRPr b="0" sz="4045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11480989" y="6378576"/>
            <a:ext cx="4127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12"/>
          <p:cNvPicPr preferRelativeResize="0"/>
          <p:nvPr/>
        </p:nvPicPr>
        <p:blipFill rotWithShape="1">
          <a:blip r:embed="rId2">
            <a:alphaModFix/>
          </a:blip>
          <a:srcRect b="50178" l="1548" r="4625" t="7209"/>
          <a:stretch/>
        </p:blipFill>
        <p:spPr>
          <a:xfrm rot="-5400000">
            <a:off x="8147499" y="2718188"/>
            <a:ext cx="6598574" cy="112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 rotWithShape="1">
          <a:blip r:embed="rId2">
            <a:alphaModFix/>
          </a:blip>
          <a:srcRect b="1267" l="0" r="0" t="1267"/>
          <a:stretch/>
        </p:blipFill>
        <p:spPr>
          <a:xfrm>
            <a:off x="0" y="2469950"/>
            <a:ext cx="12006252" cy="4388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>
            <p:ph type="title"/>
          </p:nvPr>
        </p:nvSpPr>
        <p:spPr>
          <a:xfrm>
            <a:off x="600313" y="2971800"/>
            <a:ext cx="10805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3"/>
              </a:buClr>
              <a:buSzPts val="4000"/>
              <a:buFont typeface="Roboto Black"/>
              <a:buNone/>
              <a:defRPr b="0" sz="4000">
                <a:solidFill>
                  <a:srgbClr val="000003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3"/>
              </a:buClr>
              <a:buSzPts val="1400"/>
              <a:buFont typeface="Roboto Black"/>
              <a:buNone/>
              <a:defRPr>
                <a:solidFill>
                  <a:srgbClr val="000003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3"/>
              </a:buClr>
              <a:buSzPts val="1400"/>
              <a:buFont typeface="Roboto Black"/>
              <a:buNone/>
              <a:defRPr>
                <a:solidFill>
                  <a:srgbClr val="000003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3"/>
              </a:buClr>
              <a:buSzPts val="1400"/>
              <a:buFont typeface="Roboto Black"/>
              <a:buNone/>
              <a:defRPr>
                <a:solidFill>
                  <a:srgbClr val="000003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3"/>
              </a:buClr>
              <a:buSzPts val="1400"/>
              <a:buFont typeface="Roboto Black"/>
              <a:buNone/>
              <a:defRPr>
                <a:solidFill>
                  <a:srgbClr val="000003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3"/>
              </a:buClr>
              <a:buSzPts val="1400"/>
              <a:buFont typeface="Roboto Black"/>
              <a:buNone/>
              <a:defRPr>
                <a:solidFill>
                  <a:srgbClr val="000003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3"/>
              </a:buClr>
              <a:buSzPts val="1400"/>
              <a:buFont typeface="Roboto Black"/>
              <a:buNone/>
              <a:defRPr>
                <a:solidFill>
                  <a:srgbClr val="000003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3"/>
              </a:buClr>
              <a:buSzPts val="1400"/>
              <a:buFont typeface="Roboto Black"/>
              <a:buNone/>
              <a:defRPr>
                <a:solidFill>
                  <a:srgbClr val="000003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3"/>
              </a:buClr>
              <a:buSzPts val="1400"/>
              <a:buFont typeface="Roboto Black"/>
              <a:buNone/>
              <a:defRPr>
                <a:solidFill>
                  <a:srgbClr val="000003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/>
          <p:nvPr/>
        </p:nvSpPr>
        <p:spPr>
          <a:xfrm>
            <a:off x="0" y="0"/>
            <a:ext cx="12006263" cy="629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6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 1">
  <p:cSld name="18_Custom Layout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0" y="0"/>
            <a:ext cx="12006300" cy="629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6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2">
            <a:alphaModFix/>
          </a:blip>
          <a:srcRect b="864" l="0" r="0" t="864"/>
          <a:stretch/>
        </p:blipFill>
        <p:spPr>
          <a:xfrm>
            <a:off x="0" y="0"/>
            <a:ext cx="1200625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 rot="5400000">
            <a:off x="952650" y="1225975"/>
            <a:ext cx="1093800" cy="2999100"/>
          </a:xfrm>
          <a:prstGeom prst="round2SameRect">
            <a:avLst>
              <a:gd fmla="val 5172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675" y="0"/>
            <a:ext cx="1200624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type="ctrTitle"/>
          </p:nvPr>
        </p:nvSpPr>
        <p:spPr>
          <a:xfrm>
            <a:off x="2076450" y="2033875"/>
            <a:ext cx="96660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  <a:defRPr sz="55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2129475" y="2763850"/>
            <a:ext cx="8376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lnSpc>
                <a:spcPct val="90000"/>
              </a:lnSpc>
              <a:spcBef>
                <a:spcPts val="985"/>
              </a:spcBef>
              <a:spcAft>
                <a:spcPts val="0"/>
              </a:spcAft>
              <a:buClr>
                <a:srgbClr val="001A70"/>
              </a:buClr>
              <a:buSzPts val="2750"/>
              <a:buNone/>
              <a:defRPr sz="2750">
                <a:solidFill>
                  <a:srgbClr val="001A70"/>
                </a:solidFill>
              </a:defRPr>
            </a:lvl1pPr>
            <a:lvl2pPr lvl="1" algn="ctr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970"/>
              <a:buNone/>
              <a:defRPr sz="1970"/>
            </a:lvl2pPr>
            <a:lvl3pPr lvl="2" algn="ctr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773"/>
              <a:buNone/>
              <a:defRPr sz="1773"/>
            </a:lvl3pPr>
            <a:lvl4pPr lvl="3" algn="ctr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sz="1576"/>
            </a:lvl4pPr>
            <a:lvl5pPr lvl="4" algn="ctr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sz="1576"/>
            </a:lvl5pPr>
            <a:lvl6pPr lvl="5" algn="ctr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sz="1576"/>
            </a:lvl6pPr>
            <a:lvl7pPr lvl="6" algn="ctr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sz="1576"/>
            </a:lvl7pPr>
            <a:lvl8pPr lvl="7" algn="ctr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sz="1576"/>
            </a:lvl8pPr>
            <a:lvl9pPr lvl="8" algn="ctr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sz="1576"/>
            </a:lvl9pPr>
          </a:lstStyle>
          <a:p/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7425" y="6061700"/>
            <a:ext cx="1714499" cy="3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825431" y="365126"/>
            <a:ext cx="103554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826995" y="457200"/>
            <a:ext cx="3872332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51"/>
              <a:buFont typeface="Roboto Black"/>
              <a:buNone/>
              <a:defRPr b="0" sz="3151"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9"/>
          <p:cNvSpPr/>
          <p:nvPr>
            <p:ph idx="2" type="pic"/>
          </p:nvPr>
        </p:nvSpPr>
        <p:spPr>
          <a:xfrm>
            <a:off x="5104225" y="987426"/>
            <a:ext cx="607817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826995" y="2057400"/>
            <a:ext cx="3872332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85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sz="1576"/>
            </a:lvl1pPr>
            <a:lvl2pPr indent="-228600" lvl="1" marL="9144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379"/>
              <a:buNone/>
              <a:defRPr sz="1379"/>
            </a:lvl2pPr>
            <a:lvl3pPr indent="-228600" lvl="2" marL="13716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182"/>
              <a:buNone/>
              <a:defRPr sz="1182"/>
            </a:lvl3pPr>
            <a:lvl4pPr indent="-228600" lvl="3" marL="18288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985"/>
              <a:buNone/>
              <a:defRPr sz="985"/>
            </a:lvl4pPr>
            <a:lvl5pPr indent="-228600" lvl="4" marL="22860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985"/>
              <a:buNone/>
              <a:defRPr sz="985"/>
            </a:lvl5pPr>
            <a:lvl6pPr indent="-228600" lvl="5" marL="27432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985"/>
              <a:buNone/>
              <a:defRPr sz="985"/>
            </a:lvl6pPr>
            <a:lvl7pPr indent="-228600" lvl="6" marL="32004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985"/>
              <a:buNone/>
              <a:defRPr sz="985"/>
            </a:lvl7pPr>
            <a:lvl8pPr indent="-228600" lvl="7" marL="36576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985"/>
              <a:buNone/>
              <a:defRPr sz="985"/>
            </a:lvl8pPr>
            <a:lvl9pPr indent="-228600" lvl="8" marL="41148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985"/>
              <a:buNone/>
              <a:defRPr sz="985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efault Slide 1 - Light">
  <p:cSld name="1_Default Slide 1 - Ligh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type="title"/>
          </p:nvPr>
        </p:nvSpPr>
        <p:spPr>
          <a:xfrm>
            <a:off x="600313" y="685800"/>
            <a:ext cx="103554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3600"/>
              <a:buFont typeface="Arial Black"/>
              <a:buNone/>
              <a:defRPr b="0" i="0" sz="3600" u="none" cap="none" strike="noStrike">
                <a:solidFill>
                  <a:srgbClr val="3F404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20"/>
          <p:cNvSpPr txBox="1"/>
          <p:nvPr>
            <p:ph idx="12" type="sldNum"/>
          </p:nvPr>
        </p:nvSpPr>
        <p:spPr>
          <a:xfrm>
            <a:off x="11480977" y="6378575"/>
            <a:ext cx="45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20"/>
          <p:cNvSpPr txBox="1"/>
          <p:nvPr>
            <p:ph idx="1" type="body"/>
          </p:nvPr>
        </p:nvSpPr>
        <p:spPr>
          <a:xfrm>
            <a:off x="600313" y="1676400"/>
            <a:ext cx="107307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Slide - 2 Columns_A">
  <p:cSld name="Plain Slide - 2 Columns_A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title"/>
          </p:nvPr>
        </p:nvSpPr>
        <p:spPr>
          <a:xfrm>
            <a:off x="4464824" y="266700"/>
            <a:ext cx="6716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4400"/>
              <a:buFont typeface="Arial Black"/>
              <a:buNone/>
              <a:defRPr b="0" i="0" sz="4400" u="none" cap="none" strike="noStrike">
                <a:solidFill>
                  <a:srgbClr val="3F404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11480977" y="6378575"/>
            <a:ext cx="41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>
            <a:lvl1pPr indent="0" lvl="0" marL="0" rtl="0" algn="ct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ct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ct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ct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ct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ct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ct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ct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ct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33"/>
              <a:buFont typeface="Arial Black"/>
              <a:buNone/>
              <a:defRPr b="0" i="0" sz="4333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3669" lvl="0" marL="457200" marR="0" rtl="0" algn="l">
              <a:lnSpc>
                <a:spcPct val="90000"/>
              </a:lnSpc>
              <a:spcBef>
                <a:spcPts val="985"/>
              </a:spcBef>
              <a:spcAft>
                <a:spcPts val="0"/>
              </a:spcAft>
              <a:buClr>
                <a:schemeClr val="dk1"/>
              </a:buClr>
              <a:buSzPts val="2757"/>
              <a:buFont typeface="Arial"/>
              <a:buChar char="•"/>
              <a:defRPr b="0" i="0" sz="275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8714" lvl="1" marL="9144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2364"/>
              <a:buFont typeface="Arial"/>
              <a:buChar char="•"/>
              <a:defRPr b="0" i="0" sz="236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3694" lvl="2" marL="13716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970"/>
              <a:buFont typeface="Arial"/>
              <a:buChar char="•"/>
              <a:defRPr b="0" i="0" sz="197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1185" lvl="3" marL="18288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773"/>
              <a:buFont typeface="Arial"/>
              <a:buChar char="•"/>
              <a:defRPr b="0" i="0" sz="177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1185" lvl="4" marL="22860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773"/>
              <a:buFont typeface="Arial"/>
              <a:buChar char="•"/>
              <a:defRPr b="0" i="0" sz="177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1185" lvl="5" marL="27432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773"/>
              <a:buFont typeface="Arial"/>
              <a:buChar char="•"/>
              <a:defRPr b="0" i="0" sz="177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1185" lvl="6" marL="32004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773"/>
              <a:buFont typeface="Arial"/>
              <a:buChar char="•"/>
              <a:defRPr b="0" i="0" sz="177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1185" lvl="7" marL="36576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773"/>
              <a:buFont typeface="Arial"/>
              <a:buChar char="•"/>
              <a:defRPr b="0" i="0" sz="177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1185" lvl="8" marL="41148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773"/>
              <a:buFont typeface="Arial"/>
              <a:buChar char="•"/>
              <a:defRPr b="0" i="0" sz="177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lain Slide - Light with Logo">
  <p:cSld name="1_Plain Slide - Light with Logo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/>
          <p:nvPr>
            <p:ph type="title"/>
          </p:nvPr>
        </p:nvSpPr>
        <p:spPr>
          <a:xfrm>
            <a:off x="600313" y="696861"/>
            <a:ext cx="7203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3200"/>
              <a:buFont typeface="Arial Black"/>
              <a:buNone/>
              <a:defRPr b="0" i="0" sz="3200" u="none" cap="none" strike="noStrike">
                <a:solidFill>
                  <a:srgbClr val="3F404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" name="Google Shape;97;p22"/>
          <p:cNvSpPr txBox="1"/>
          <p:nvPr>
            <p:ph idx="12" type="sldNum"/>
          </p:nvPr>
        </p:nvSpPr>
        <p:spPr>
          <a:xfrm>
            <a:off x="11480977" y="6362700"/>
            <a:ext cx="41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600313" y="1676400"/>
            <a:ext cx="107307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-content">
  <p:cSld name="Title-conten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idx="1" type="body"/>
          </p:nvPr>
        </p:nvSpPr>
        <p:spPr>
          <a:xfrm>
            <a:off x="533612" y="1244601"/>
            <a:ext cx="11114100" cy="51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23"/>
          <p:cNvSpPr txBox="1"/>
          <p:nvPr>
            <p:ph type="title"/>
          </p:nvPr>
        </p:nvSpPr>
        <p:spPr>
          <a:xfrm>
            <a:off x="514248" y="510807"/>
            <a:ext cx="11133600" cy="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b="0" i="0" sz="4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>
            <a:off x="600313" y="685800"/>
            <a:ext cx="10805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1"/>
              </a:buClr>
              <a:buSzPts val="4400"/>
              <a:buFont typeface="Arial Black"/>
              <a:buNone/>
              <a:defRPr b="0" i="0" sz="4400" u="none" cap="none" strike="noStrike">
                <a:solidFill>
                  <a:srgbClr val="F3702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4" name="Google Shape;104;p24"/>
          <p:cNvSpPr txBox="1"/>
          <p:nvPr>
            <p:ph idx="1" type="subTitle"/>
          </p:nvPr>
        </p:nvSpPr>
        <p:spPr>
          <a:xfrm>
            <a:off x="607816" y="1600200"/>
            <a:ext cx="107982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08285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0828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type="title"/>
          </p:nvPr>
        </p:nvSpPr>
        <p:spPr>
          <a:xfrm>
            <a:off x="409268" y="593367"/>
            <a:ext cx="111876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33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" type="body"/>
          </p:nvPr>
        </p:nvSpPr>
        <p:spPr>
          <a:xfrm>
            <a:off x="409268" y="1536633"/>
            <a:ext cx="111876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3669" lvl="0" marL="457200" rtl="0">
              <a:spcBef>
                <a:spcPts val="985"/>
              </a:spcBef>
              <a:spcAft>
                <a:spcPts val="0"/>
              </a:spcAft>
              <a:buSzPts val="2757"/>
              <a:buChar char="•"/>
              <a:defRPr/>
            </a:lvl1pPr>
            <a:lvl2pPr indent="-378714" lvl="1" marL="914400" rtl="0">
              <a:spcBef>
                <a:spcPts val="492"/>
              </a:spcBef>
              <a:spcAft>
                <a:spcPts val="0"/>
              </a:spcAft>
              <a:buSzPts val="2364"/>
              <a:buChar char="•"/>
              <a:defRPr/>
            </a:lvl2pPr>
            <a:lvl3pPr indent="-353694" lvl="2" marL="1371600" rtl="0">
              <a:spcBef>
                <a:spcPts val="492"/>
              </a:spcBef>
              <a:spcAft>
                <a:spcPts val="0"/>
              </a:spcAft>
              <a:buSzPts val="1970"/>
              <a:buChar char="•"/>
              <a:defRPr/>
            </a:lvl3pPr>
            <a:lvl4pPr indent="-341185" lvl="3" marL="1828800" rtl="0">
              <a:spcBef>
                <a:spcPts val="492"/>
              </a:spcBef>
              <a:spcAft>
                <a:spcPts val="0"/>
              </a:spcAft>
              <a:buSzPts val="1773"/>
              <a:buChar char="•"/>
              <a:defRPr/>
            </a:lvl4pPr>
            <a:lvl5pPr indent="-341185" lvl="4" marL="2286000" rtl="0">
              <a:spcBef>
                <a:spcPts val="492"/>
              </a:spcBef>
              <a:spcAft>
                <a:spcPts val="0"/>
              </a:spcAft>
              <a:buSzPts val="1773"/>
              <a:buChar char="•"/>
              <a:defRPr/>
            </a:lvl5pPr>
            <a:lvl6pPr indent="-341185" lvl="5" marL="2743200" rtl="0">
              <a:spcBef>
                <a:spcPts val="492"/>
              </a:spcBef>
              <a:spcAft>
                <a:spcPts val="0"/>
              </a:spcAft>
              <a:buSzPts val="1773"/>
              <a:buChar char="•"/>
              <a:defRPr/>
            </a:lvl6pPr>
            <a:lvl7pPr indent="-341185" lvl="6" marL="3200400" rtl="0">
              <a:spcBef>
                <a:spcPts val="492"/>
              </a:spcBef>
              <a:spcAft>
                <a:spcPts val="0"/>
              </a:spcAft>
              <a:buSzPts val="1773"/>
              <a:buChar char="•"/>
              <a:defRPr/>
            </a:lvl7pPr>
            <a:lvl8pPr indent="-341185" lvl="7" marL="3657600" rtl="0">
              <a:spcBef>
                <a:spcPts val="492"/>
              </a:spcBef>
              <a:spcAft>
                <a:spcPts val="0"/>
              </a:spcAft>
              <a:buSzPts val="1773"/>
              <a:buChar char="•"/>
              <a:defRPr/>
            </a:lvl8pPr>
            <a:lvl9pPr indent="-341185" lvl="8" marL="4114800" rtl="0">
              <a:spcBef>
                <a:spcPts val="492"/>
              </a:spcBef>
              <a:spcAft>
                <a:spcPts val="0"/>
              </a:spcAft>
              <a:buSzPts val="1773"/>
              <a:buChar char="•"/>
              <a:defRPr/>
            </a:lvl9pPr>
          </a:lstStyle>
          <a:p/>
        </p:txBody>
      </p:sp>
      <p:sp>
        <p:nvSpPr>
          <p:cNvPr id="108" name="Google Shape;108;p25"/>
          <p:cNvSpPr txBox="1"/>
          <p:nvPr>
            <p:ph idx="12" type="sldNum"/>
          </p:nvPr>
        </p:nvSpPr>
        <p:spPr>
          <a:xfrm>
            <a:off x="11124502" y="6217622"/>
            <a:ext cx="7206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325" lIns="60325" spcFirstLastPara="1" rIns="60325" wrap="square" tIns="60325">
            <a:noAutofit/>
          </a:bodyPr>
          <a:lstStyle>
            <a:lvl1pPr lvl="0" rtl="0">
              <a:buNone/>
              <a:defRPr sz="900"/>
            </a:lvl1pPr>
            <a:lvl2pPr lvl="1" rtl="0">
              <a:buNone/>
              <a:defRPr sz="900"/>
            </a:lvl2pPr>
            <a:lvl3pPr lvl="2" rtl="0">
              <a:buNone/>
              <a:defRPr sz="900"/>
            </a:lvl3pPr>
            <a:lvl4pPr lvl="3" rtl="0">
              <a:buNone/>
              <a:defRPr sz="900"/>
            </a:lvl4pPr>
            <a:lvl5pPr lvl="4" rtl="0">
              <a:buNone/>
              <a:defRPr sz="900"/>
            </a:lvl5pPr>
            <a:lvl6pPr lvl="5" rtl="0">
              <a:buNone/>
              <a:defRPr sz="900"/>
            </a:lvl6pPr>
            <a:lvl7pPr lvl="6" rtl="0">
              <a:buNone/>
              <a:defRPr sz="900"/>
            </a:lvl7pPr>
            <a:lvl8pPr lvl="7" rtl="0">
              <a:buNone/>
              <a:defRPr sz="900"/>
            </a:lvl8pPr>
            <a:lvl9pPr lvl="8" rtl="0">
              <a:buNone/>
              <a:defRPr sz="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" name="Google Shape;109;p25"/>
          <p:cNvPicPr preferRelativeResize="0"/>
          <p:nvPr/>
        </p:nvPicPr>
        <p:blipFill rotWithShape="1">
          <a:blip r:embed="rId2">
            <a:alphaModFix/>
          </a:blip>
          <a:srcRect b="50178" l="1548" r="4625" t="7209"/>
          <a:stretch/>
        </p:blipFill>
        <p:spPr>
          <a:xfrm rot="-5400000">
            <a:off x="8147499" y="2718188"/>
            <a:ext cx="6598574" cy="112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struction &amp; Guidelines Title ">
  <p:cSld name="Instruction &amp; Guidelines Title 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type="title"/>
          </p:nvPr>
        </p:nvSpPr>
        <p:spPr>
          <a:xfrm>
            <a:off x="598232" y="1562078"/>
            <a:ext cx="6605700" cy="1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2" name="Google Shape;112;p26"/>
          <p:cNvSpPr/>
          <p:nvPr/>
        </p:nvSpPr>
        <p:spPr>
          <a:xfrm>
            <a:off x="1" y="6041001"/>
            <a:ext cx="12006300" cy="4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Text Black">
  <p:cSld name="2_Title and Text 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header and footer">
  <p:cSld name="18_Custom Layout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8"/>
          <p:cNvPicPr preferRelativeResize="0"/>
          <p:nvPr/>
        </p:nvPicPr>
        <p:blipFill rotWithShape="1">
          <a:blip r:embed="rId2">
            <a:alphaModFix/>
          </a:blip>
          <a:srcRect b="50178" l="1548" r="4625" t="7209"/>
          <a:stretch/>
        </p:blipFill>
        <p:spPr>
          <a:xfrm rot="-5400000">
            <a:off x="8491474" y="3062174"/>
            <a:ext cx="6010726" cy="102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8"/>
          <p:cNvSpPr/>
          <p:nvPr/>
        </p:nvSpPr>
        <p:spPr>
          <a:xfrm>
            <a:off x="50" y="0"/>
            <a:ext cx="12006300" cy="6711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8"/>
          <p:cNvSpPr/>
          <p:nvPr/>
        </p:nvSpPr>
        <p:spPr>
          <a:xfrm>
            <a:off x="50" y="0"/>
            <a:ext cx="12006300" cy="6381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8"/>
          <p:cNvSpPr/>
          <p:nvPr/>
        </p:nvSpPr>
        <p:spPr>
          <a:xfrm>
            <a:off x="50" y="0"/>
            <a:ext cx="12006300" cy="6381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8"/>
          <p:cNvSpPr txBox="1"/>
          <p:nvPr>
            <p:ph type="title"/>
          </p:nvPr>
        </p:nvSpPr>
        <p:spPr>
          <a:xfrm>
            <a:off x="825425" y="0"/>
            <a:ext cx="103554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Roboto Medium"/>
              <a:buNone/>
              <a:defRPr b="0" sz="265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Slide - Dark Black">
  <p:cSld name="Plain Slide - Dark Blac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00313" y="685801"/>
            <a:ext cx="1035540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33"/>
              <a:buFont typeface="Arial Black"/>
              <a:buNone/>
              <a:defRPr b="0" i="0" sz="4333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11480989" y="6362701"/>
            <a:ext cx="375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Slide - Dark Black with B2X logo">
  <p:cSld name="Plain Slide - Dark Black with B2X logo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600313" y="682479"/>
            <a:ext cx="103554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51"/>
              <a:buFont typeface="Arial Black"/>
              <a:buNone/>
              <a:defRPr b="0" i="0" sz="3151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8274" y="174172"/>
            <a:ext cx="780781" cy="508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11480989" y="6362701"/>
            <a:ext cx="375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1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1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1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1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1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1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1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1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1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 1 - Dark Black">
  <p:cSld name="Default Slide 1 - Dark Blac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653028" y="680514"/>
            <a:ext cx="10805637" cy="64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33"/>
              <a:buFont typeface="Arial Black"/>
              <a:buNone/>
              <a:defRPr b="0" i="0" sz="4333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8274" y="174172"/>
            <a:ext cx="780781" cy="508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11496184" y="6362701"/>
            <a:ext cx="3600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Border - Dark Black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2588851" y="2669382"/>
            <a:ext cx="6828562" cy="1519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33"/>
              <a:buFont typeface="Arial Black"/>
              <a:buNone/>
              <a:defRPr b="0" i="0" sz="4333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7"/>
          <p:cNvSpPr/>
          <p:nvPr/>
        </p:nvSpPr>
        <p:spPr>
          <a:xfrm>
            <a:off x="1875979" y="2019300"/>
            <a:ext cx="8254306" cy="2819400"/>
          </a:xfrm>
          <a:prstGeom prst="roundRect">
            <a:avLst>
              <a:gd fmla="val 2140" name="adj"/>
            </a:avLst>
          </a:prstGeom>
          <a:noFill/>
          <a:ln cap="flat" cmpd="sng" w="25400">
            <a:solidFill>
              <a:srgbClr val="F370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8274" y="174172"/>
            <a:ext cx="780781" cy="508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11480989" y="6362701"/>
            <a:ext cx="375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18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11443469" y="6362701"/>
            <a:ext cx="4503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Clr>
                <a:srgbClr val="000000"/>
              </a:buClr>
              <a:buFont typeface="Arial"/>
              <a:buNone/>
              <a:defRPr/>
            </a:lvl1pPr>
            <a:lvl2pPr lvl="1">
              <a:buClr>
                <a:srgbClr val="000000"/>
              </a:buClr>
              <a:buFont typeface="Arial"/>
              <a:buNone/>
              <a:defRPr/>
            </a:lvl2pPr>
            <a:lvl3pPr lvl="2">
              <a:buClr>
                <a:srgbClr val="000000"/>
              </a:buClr>
              <a:buFont typeface="Arial"/>
              <a:buNone/>
              <a:defRPr/>
            </a:lvl3pPr>
            <a:lvl4pPr lvl="3">
              <a:buClr>
                <a:srgbClr val="000000"/>
              </a:buClr>
              <a:buFont typeface="Arial"/>
              <a:buNone/>
              <a:defRPr/>
            </a:lvl4pPr>
            <a:lvl5pPr lvl="4">
              <a:buClr>
                <a:srgbClr val="000000"/>
              </a:buClr>
              <a:buFont typeface="Arial"/>
              <a:buNone/>
              <a:defRPr/>
            </a:lvl5pPr>
            <a:lvl6pPr lvl="5">
              <a:buClr>
                <a:srgbClr val="000000"/>
              </a:buClr>
              <a:buFont typeface="Arial"/>
              <a:buNone/>
              <a:defRPr/>
            </a:lvl6pPr>
            <a:lvl7pPr lvl="6">
              <a:buClr>
                <a:srgbClr val="000000"/>
              </a:buClr>
              <a:buFont typeface="Arial"/>
              <a:buNone/>
              <a:defRPr/>
            </a:lvl7pPr>
            <a:lvl8pPr lvl="7">
              <a:buClr>
                <a:srgbClr val="000000"/>
              </a:buClr>
              <a:buFont typeface="Arial"/>
              <a:buNone/>
              <a:defRPr/>
            </a:lvl8pPr>
            <a:lvl9pPr lvl="8">
              <a:buClr>
                <a:srgbClr val="000000"/>
              </a:buClr>
              <a:buFont typeface="Arial"/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 b="50178" l="1548" r="4625" t="7209"/>
          <a:stretch/>
        </p:blipFill>
        <p:spPr>
          <a:xfrm rot="-5400000">
            <a:off x="8490124" y="3077499"/>
            <a:ext cx="5984527" cy="101917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825431" y="1216025"/>
            <a:ext cx="10355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985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Roboto"/>
              <a:buChar char="•"/>
              <a:defRPr sz="2657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6550" lvl="1" marL="9144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Roboto"/>
              <a:buChar char="•"/>
              <a:defRPr sz="2264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6550" lvl="2" marL="13716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Roboto"/>
              <a:buChar char="•"/>
              <a:defRPr sz="187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6550" lvl="3" marL="18288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Roboto"/>
              <a:buChar char="•"/>
              <a:defRPr sz="1673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6550" lvl="4" marL="22860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Roboto"/>
              <a:buChar char="•"/>
              <a:defRPr sz="1673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36550" lvl="5" marL="27432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Roboto"/>
              <a:buChar char="•"/>
              <a:defRPr sz="1673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36550" lvl="6" marL="32004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Roboto"/>
              <a:buChar char="•"/>
              <a:defRPr sz="1673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36550" lvl="7" marL="36576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Roboto"/>
              <a:buChar char="•"/>
              <a:defRPr sz="1673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36550" lvl="8" marL="411480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7F7F7F"/>
              </a:buClr>
              <a:buSzPts val="1700"/>
              <a:buFont typeface="Roboto"/>
              <a:buChar char="•"/>
              <a:defRPr sz="1673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" name="Google Shape;55;p10"/>
          <p:cNvSpPr/>
          <p:nvPr/>
        </p:nvSpPr>
        <p:spPr>
          <a:xfrm>
            <a:off x="50" y="128025"/>
            <a:ext cx="12006300" cy="543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50" y="0"/>
            <a:ext cx="12006300" cy="6381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/>
          <p:nvPr>
            <p:ph type="title"/>
          </p:nvPr>
        </p:nvSpPr>
        <p:spPr>
          <a:xfrm>
            <a:off x="825425" y="0"/>
            <a:ext cx="103554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Roboto Medium"/>
              <a:buNone/>
              <a:defRPr b="0" sz="265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E46962"/>
          </p15:clr>
        </p15:guide>
        <p15:guide id="2" pos="3781">
          <p15:clr>
            <a:srgbClr val="E46962"/>
          </p15:clr>
        </p15:guide>
        <p15:guide id="3" pos="432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type="title"/>
          </p:nvPr>
        </p:nvSpPr>
        <p:spPr>
          <a:xfrm>
            <a:off x="685800" y="838200"/>
            <a:ext cx="102663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Roboto Black"/>
              <a:buNone/>
              <a:defRPr b="0" sz="4000"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60" name="Google Shape;6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939606"/>
            <a:ext cx="12006252" cy="4502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11"/>
          <p:cNvCxnSpPr/>
          <p:nvPr/>
        </p:nvCxnSpPr>
        <p:spPr>
          <a:xfrm>
            <a:off x="685800" y="1495650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FF443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Google Shape;62;p11"/>
          <p:cNvSpPr txBox="1"/>
          <p:nvPr>
            <p:ph idx="1" type="body"/>
          </p:nvPr>
        </p:nvSpPr>
        <p:spPr>
          <a:xfrm>
            <a:off x="685800" y="1673225"/>
            <a:ext cx="10494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rtl="0" algn="l">
              <a:lnSpc>
                <a:spcPct val="90000"/>
              </a:lnSpc>
              <a:spcBef>
                <a:spcPts val="985"/>
              </a:spcBef>
              <a:spcAft>
                <a:spcPts val="0"/>
              </a:spcAft>
              <a:buClr>
                <a:srgbClr val="001A70"/>
              </a:buClr>
              <a:buSzPts val="1700"/>
              <a:buFont typeface="Roboto"/>
              <a:buChar char="•"/>
              <a:defRPr sz="2657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6550" lvl="1" marL="9144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001A70"/>
              </a:buClr>
              <a:buSzPts val="1700"/>
              <a:buFont typeface="Roboto"/>
              <a:buChar char="•"/>
              <a:defRPr sz="2264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36550" lvl="2" marL="13716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001A70"/>
              </a:buClr>
              <a:buSzPts val="1700"/>
              <a:buFont typeface="Roboto"/>
              <a:buChar char="•"/>
              <a:defRPr sz="187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36550" lvl="3" marL="18288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001A70"/>
              </a:buClr>
              <a:buSzPts val="1700"/>
              <a:buFont typeface="Roboto"/>
              <a:buChar char="•"/>
              <a:defRPr sz="1673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36550" lvl="4" marL="22860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001A70"/>
              </a:buClr>
              <a:buSzPts val="1700"/>
              <a:buFont typeface="Roboto"/>
              <a:buChar char="•"/>
              <a:defRPr sz="1673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36550" lvl="5" marL="27432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001A70"/>
              </a:buClr>
              <a:buSzPts val="1700"/>
              <a:buFont typeface="Roboto"/>
              <a:buChar char="•"/>
              <a:defRPr sz="1673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36550" lvl="6" marL="32004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001A70"/>
              </a:buClr>
              <a:buSzPts val="1700"/>
              <a:buFont typeface="Roboto"/>
              <a:buChar char="•"/>
              <a:defRPr sz="1673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36550" lvl="7" marL="36576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001A70"/>
              </a:buClr>
              <a:buSzPts val="1700"/>
              <a:buFont typeface="Roboto"/>
              <a:buChar char="•"/>
              <a:defRPr sz="1673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36550" lvl="8" marL="41148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001A70"/>
              </a:buClr>
              <a:buSzPts val="1700"/>
              <a:buFont typeface="Roboto"/>
              <a:buChar char="•"/>
              <a:defRPr sz="1673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E46962"/>
          </p15:clr>
        </p15:guide>
        <p15:guide id="2" pos="3781">
          <p15:clr>
            <a:srgbClr val="E46962"/>
          </p15:clr>
        </p15:guide>
        <p15:guide id="3" pos="432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21" Type="http://schemas.openxmlformats.org/officeDocument/2006/relationships/theme" Target="../theme/theme3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5.xml"/><Relationship Id="rId6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006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0" y="0"/>
            <a:ext cx="12006263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7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200104" y="6403332"/>
            <a:ext cx="43773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34"/>
              <a:buFont typeface="Calibri"/>
              <a:buNone/>
            </a:pPr>
            <a:r>
              <a:rPr b="0" i="0" lang="en-US" sz="1034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Copyright 20</a:t>
            </a:r>
            <a:r>
              <a:rPr lang="en-US" sz="1034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b="0" i="0" lang="en-US" sz="1034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B2</a:t>
            </a:r>
            <a:r>
              <a:rPr lang="en-US" sz="1034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BEA</a:t>
            </a:r>
            <a:r>
              <a:rPr b="0" i="0" lang="en-US" sz="1034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LLC. All Rights Reserved.   |   </a:t>
            </a:r>
            <a:r>
              <a:rPr i="1" lang="en-US" sz="1034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B2BEA.ORG</a:t>
            </a:r>
            <a:endParaRPr b="0" i="1" sz="1034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34">
              <a:solidFill>
                <a:srgbClr val="BCBE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11514757" y="6383338"/>
            <a:ext cx="318916" cy="323850"/>
          </a:xfrm>
          <a:prstGeom prst="ellipse">
            <a:avLst/>
          </a:prstGeom>
          <a:solidFill>
            <a:srgbClr val="F370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1443469" y="6362701"/>
            <a:ext cx="4502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sz="1182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sz="1182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sz="1182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sz="1182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sz="1182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sz="1182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sz="1182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sz="1182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sz="1182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825431" y="365126"/>
            <a:ext cx="103554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4033"/>
              <a:buFont typeface="Roboto"/>
              <a:buNone/>
              <a:defRPr b="1" i="0" sz="4033" u="none" cap="none" strike="noStrike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9"/>
          <p:cNvSpPr txBox="1"/>
          <p:nvPr>
            <p:ph idx="1" type="body"/>
          </p:nvPr>
        </p:nvSpPr>
        <p:spPr>
          <a:xfrm>
            <a:off x="825431" y="1825625"/>
            <a:ext cx="1035540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3669" lvl="0" marL="457200" marR="0" rtl="0" algn="l">
              <a:lnSpc>
                <a:spcPct val="90000"/>
              </a:lnSpc>
              <a:spcBef>
                <a:spcPts val="985"/>
              </a:spcBef>
              <a:spcAft>
                <a:spcPts val="0"/>
              </a:spcAft>
              <a:buClr>
                <a:srgbClr val="888888"/>
              </a:buClr>
              <a:buSzPts val="2757"/>
              <a:buFont typeface="Roboto"/>
              <a:buChar char="•"/>
              <a:defRPr i="0" sz="2757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78714" lvl="1" marL="9144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888888"/>
              </a:buClr>
              <a:buSzPts val="2364"/>
              <a:buFont typeface="Roboto"/>
              <a:buChar char="•"/>
              <a:defRPr i="0" sz="2364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3694" lvl="2" marL="13716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888888"/>
              </a:buClr>
              <a:buSzPts val="1970"/>
              <a:buFont typeface="Roboto"/>
              <a:buChar char="•"/>
              <a:defRPr i="0" sz="197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1185" lvl="3" marL="18288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888888"/>
              </a:buClr>
              <a:buSzPts val="1773"/>
              <a:buFont typeface="Roboto"/>
              <a:buChar char="•"/>
              <a:defRPr i="0" sz="1773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1185" lvl="4" marL="22860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888888"/>
              </a:buClr>
              <a:buSzPts val="1773"/>
              <a:buFont typeface="Roboto"/>
              <a:buChar char="•"/>
              <a:defRPr i="0" sz="1773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1185" lvl="5" marL="27432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888888"/>
              </a:buClr>
              <a:buSzPts val="1773"/>
              <a:buFont typeface="Roboto"/>
              <a:buChar char="•"/>
              <a:defRPr i="0" sz="1773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1185" lvl="6" marL="32004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888888"/>
              </a:buClr>
              <a:buSzPts val="1773"/>
              <a:buFont typeface="Roboto"/>
              <a:buChar char="•"/>
              <a:defRPr i="0" sz="1773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1185" lvl="7" marL="36576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888888"/>
              </a:buClr>
              <a:buSzPts val="1773"/>
              <a:buFont typeface="Roboto"/>
              <a:buChar char="•"/>
              <a:defRPr i="0" sz="1773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1185" lvl="8" marL="4114800" marR="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rgbClr val="888888"/>
              </a:buClr>
              <a:buSzPts val="1773"/>
              <a:buFont typeface="Roboto"/>
              <a:buChar char="•"/>
              <a:defRPr i="0" sz="1773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" name="Google Shape;48;p9"/>
          <p:cNvSpPr txBox="1"/>
          <p:nvPr/>
        </p:nvSpPr>
        <p:spPr>
          <a:xfrm>
            <a:off x="1657350" y="6581775"/>
            <a:ext cx="54198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FF4438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800">
                <a:solidFill>
                  <a:srgbClr val="2277BA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800">
                <a:solidFill>
                  <a:srgbClr val="859090"/>
                </a:solidFill>
                <a:latin typeface="Calibri"/>
                <a:ea typeface="Calibri"/>
                <a:cs typeface="Calibri"/>
                <a:sym typeface="Calibri"/>
              </a:rPr>
              <a:t>© Copyright 2024, B2B ECOMMERCE ASSOCIATION, LLC. All Rights Reserved.     </a:t>
            </a:r>
            <a:r>
              <a:rPr lang="en-US" sz="800">
                <a:solidFill>
                  <a:srgbClr val="FF4438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-US" sz="800">
                <a:solidFill>
                  <a:srgbClr val="859090"/>
                </a:solidFill>
                <a:latin typeface="Calibri"/>
                <a:ea typeface="Calibri"/>
                <a:cs typeface="Calibri"/>
                <a:sym typeface="Calibri"/>
              </a:rPr>
              <a:t>     Confidential</a:t>
            </a:r>
            <a:endParaRPr sz="275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" name="Google Shape;49;p9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71500" y="6640412"/>
            <a:ext cx="828677" cy="159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9"/>
          <p:cNvCxnSpPr/>
          <p:nvPr/>
        </p:nvCxnSpPr>
        <p:spPr>
          <a:xfrm>
            <a:off x="0" y="6581775"/>
            <a:ext cx="120588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" name="Google Shape;51;p9"/>
          <p:cNvSpPr/>
          <p:nvPr/>
        </p:nvSpPr>
        <p:spPr>
          <a:xfrm>
            <a:off x="0" y="6581725"/>
            <a:ext cx="685800" cy="2763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32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675" y="0"/>
            <a:ext cx="1200624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9"/>
          <p:cNvSpPr txBox="1"/>
          <p:nvPr/>
        </p:nvSpPr>
        <p:spPr>
          <a:xfrm>
            <a:off x="2076450" y="1895475"/>
            <a:ext cx="85650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57">
                <a:solidFill>
                  <a:srgbClr val="001A70"/>
                </a:solidFill>
                <a:latin typeface="Roboto Black"/>
                <a:ea typeface="Roboto Black"/>
                <a:cs typeface="Roboto Black"/>
                <a:sym typeface="Roboto Black"/>
              </a:rPr>
              <a:t>CUSTOMER ADOPTION</a:t>
            </a:r>
            <a:br>
              <a:rPr lang="en-US" sz="2757">
                <a:solidFill>
                  <a:srgbClr val="001A70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-US" sz="2757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IN B2B ECOMMERCE</a:t>
            </a:r>
            <a:endParaRPr sz="2757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" name="Google Shape;12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7425" y="6061700"/>
            <a:ext cx="1714499" cy="3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/>
          <p:nvPr>
            <p:ph type="title"/>
          </p:nvPr>
        </p:nvSpPr>
        <p:spPr>
          <a:xfrm>
            <a:off x="418744" y="457201"/>
            <a:ext cx="6798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ct val="88998"/>
              <a:buFont typeface="Arial Black"/>
              <a:buNone/>
            </a:pPr>
            <a:r>
              <a:t/>
            </a:r>
            <a:endParaRPr/>
          </a:p>
        </p:txBody>
      </p:sp>
      <p:sp>
        <p:nvSpPr>
          <p:cNvPr id="207" name="Google Shape;207;p38"/>
          <p:cNvSpPr txBox="1"/>
          <p:nvPr>
            <p:ph idx="12" type="sldNum"/>
          </p:nvPr>
        </p:nvSpPr>
        <p:spPr>
          <a:xfrm>
            <a:off x="7537381" y="4252384"/>
            <a:ext cx="2709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://static2.businessinsider.com/image/54f70349dd0895a4388b45d8/check-out-these-hilarious-stock-photos-by-vince-vaughn-and-his-unfinished-business-co-stars.jpg" id="208" name="Google Shape;208;p38"/>
          <p:cNvPicPr preferRelativeResize="0"/>
          <p:nvPr/>
        </p:nvPicPr>
        <p:blipFill rotWithShape="1">
          <a:blip r:embed="rId3">
            <a:alphaModFix/>
          </a:blip>
          <a:srcRect b="17990" l="0" r="0" t="8246"/>
          <a:stretch/>
        </p:blipFill>
        <p:spPr>
          <a:xfrm>
            <a:off x="-1017481" y="-457200"/>
            <a:ext cx="13023734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/>
          <p:nvPr/>
        </p:nvSpPr>
        <p:spPr>
          <a:xfrm>
            <a:off x="-3" y="206375"/>
            <a:ext cx="9004800" cy="1089000"/>
          </a:xfrm>
          <a:prstGeom prst="rect">
            <a:avLst/>
          </a:prstGeom>
          <a:solidFill>
            <a:srgbClr val="041A7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274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8"/>
          <p:cNvSpPr txBox="1"/>
          <p:nvPr/>
        </p:nvSpPr>
        <p:spPr>
          <a:xfrm>
            <a:off x="637827" y="393521"/>
            <a:ext cx="96171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4438"/>
                </a:solidFill>
                <a:latin typeface="Roboto Medium"/>
                <a:ea typeface="Roboto Medium"/>
                <a:cs typeface="Roboto Medium"/>
                <a:sym typeface="Roboto Medium"/>
              </a:rPr>
              <a:t>ADOPTION </a:t>
            </a:r>
            <a:r>
              <a:rPr lang="en-US" sz="4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or ACQUISITION?</a:t>
            </a:r>
            <a:endParaRPr sz="14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/>
          <p:nvPr/>
        </p:nvSpPr>
        <p:spPr>
          <a:xfrm>
            <a:off x="5933497" y="863600"/>
            <a:ext cx="6072900" cy="12360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9"/>
          <p:cNvSpPr/>
          <p:nvPr/>
        </p:nvSpPr>
        <p:spPr>
          <a:xfrm flipH="1" rot="10800000">
            <a:off x="3039082" y="867867"/>
            <a:ext cx="5865900" cy="1223400"/>
          </a:xfrm>
          <a:prstGeom prst="trapezoid">
            <a:avLst>
              <a:gd fmla="val 46337" name="adj"/>
            </a:avLst>
          </a:prstGeom>
          <a:gradFill>
            <a:gsLst>
              <a:gs pos="0">
                <a:srgbClr val="FFFFFF">
                  <a:alpha val="54901"/>
                </a:srgbClr>
              </a:gs>
              <a:gs pos="49000">
                <a:schemeClr val="lt1"/>
              </a:gs>
              <a:gs pos="100000">
                <a:srgbClr val="FFFFFF">
                  <a:alpha val="18823"/>
                </a:srgbClr>
              </a:gs>
            </a:gsLst>
            <a:lin ang="0" scaled="0"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3060000" dist="38100">
              <a:srgbClr val="000000">
                <a:alpha val="17650"/>
              </a:srgbClr>
            </a:outerShdw>
          </a:effectLst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9"/>
          <p:cNvSpPr/>
          <p:nvPr/>
        </p:nvSpPr>
        <p:spPr>
          <a:xfrm>
            <a:off x="5975185" y="2204156"/>
            <a:ext cx="6031200" cy="12360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9"/>
          <p:cNvSpPr/>
          <p:nvPr/>
        </p:nvSpPr>
        <p:spPr>
          <a:xfrm>
            <a:off x="5916821" y="3544712"/>
            <a:ext cx="6147900" cy="12360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9"/>
          <p:cNvSpPr/>
          <p:nvPr/>
        </p:nvSpPr>
        <p:spPr>
          <a:xfrm>
            <a:off x="5916821" y="4885267"/>
            <a:ext cx="6147900" cy="15156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6E920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9"/>
          <p:cNvSpPr/>
          <p:nvPr/>
        </p:nvSpPr>
        <p:spPr>
          <a:xfrm flipH="1" rot="10800000">
            <a:off x="3646621" y="2217300"/>
            <a:ext cx="4673400" cy="1211700"/>
          </a:xfrm>
          <a:prstGeom prst="trapezoid">
            <a:avLst>
              <a:gd fmla="val 46337" name="adj"/>
            </a:avLst>
          </a:prstGeom>
          <a:gradFill>
            <a:gsLst>
              <a:gs pos="0">
                <a:srgbClr val="FFFFFF">
                  <a:alpha val="54901"/>
                </a:srgbClr>
              </a:gs>
              <a:gs pos="49000">
                <a:schemeClr val="lt1"/>
              </a:gs>
              <a:gs pos="100000">
                <a:srgbClr val="FFFFFF">
                  <a:alpha val="18823"/>
                </a:srgbClr>
              </a:gs>
            </a:gsLst>
            <a:lin ang="0" scaled="0"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3060000" dist="38100">
              <a:srgbClr val="000000">
                <a:alpha val="17650"/>
              </a:srgbClr>
            </a:outerShdw>
          </a:effectLst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9"/>
          <p:cNvSpPr/>
          <p:nvPr/>
        </p:nvSpPr>
        <p:spPr>
          <a:xfrm flipH="1" rot="10800000">
            <a:off x="4236323" y="3544900"/>
            <a:ext cx="3481200" cy="1230300"/>
          </a:xfrm>
          <a:prstGeom prst="trapezoid">
            <a:avLst>
              <a:gd fmla="val 46337" name="adj"/>
            </a:avLst>
          </a:prstGeom>
          <a:gradFill>
            <a:gsLst>
              <a:gs pos="0">
                <a:srgbClr val="FFFFFF">
                  <a:alpha val="54901"/>
                </a:srgbClr>
              </a:gs>
              <a:gs pos="49000">
                <a:schemeClr val="lt1"/>
              </a:gs>
              <a:gs pos="100000">
                <a:srgbClr val="FFFFFF">
                  <a:alpha val="18823"/>
                </a:srgbClr>
              </a:gs>
            </a:gsLst>
            <a:lin ang="0" scaled="0"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3060000" dist="38100">
              <a:srgbClr val="000000">
                <a:alpha val="17650"/>
              </a:srgbClr>
            </a:outerShdw>
          </a:effectLst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9"/>
          <p:cNvSpPr/>
          <p:nvPr/>
        </p:nvSpPr>
        <p:spPr>
          <a:xfrm flipH="1" rot="10800000">
            <a:off x="4866274" y="4902297"/>
            <a:ext cx="2226300" cy="1498500"/>
          </a:xfrm>
          <a:prstGeom prst="trapezoid">
            <a:avLst>
              <a:gd fmla="val 44783" name="adj"/>
            </a:avLst>
          </a:prstGeom>
          <a:gradFill>
            <a:gsLst>
              <a:gs pos="0">
                <a:srgbClr val="FFFFFF">
                  <a:alpha val="54901"/>
                </a:srgbClr>
              </a:gs>
              <a:gs pos="49000">
                <a:schemeClr val="lt1"/>
              </a:gs>
              <a:gs pos="100000">
                <a:srgbClr val="FFFFFF">
                  <a:alpha val="18823"/>
                </a:srgbClr>
              </a:gs>
            </a:gsLst>
            <a:lin ang="0" scaled="0"/>
          </a:gra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3060000" dist="38100">
              <a:srgbClr val="000000">
                <a:alpha val="17650"/>
              </a:srgbClr>
            </a:outerShdw>
          </a:effectLst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9"/>
          <p:cNvSpPr txBox="1"/>
          <p:nvPr/>
        </p:nvSpPr>
        <p:spPr>
          <a:xfrm>
            <a:off x="3565597" y="996951"/>
            <a:ext cx="47859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TRAFFIC</a:t>
            </a:r>
            <a:endParaRPr sz="1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25" name="Google Shape;225;p39"/>
          <p:cNvSpPr txBox="1"/>
          <p:nvPr/>
        </p:nvSpPr>
        <p:spPr>
          <a:xfrm>
            <a:off x="3448870" y="2385484"/>
            <a:ext cx="47859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CONVERSION</a:t>
            </a:r>
            <a:endParaRPr sz="1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26" name="Google Shape;226;p39"/>
          <p:cNvSpPr txBox="1"/>
          <p:nvPr/>
        </p:nvSpPr>
        <p:spPr>
          <a:xfrm>
            <a:off x="3582273" y="3740151"/>
            <a:ext cx="47859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AOV</a:t>
            </a:r>
            <a:endParaRPr sz="1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27" name="Google Shape;227;p39"/>
          <p:cNvSpPr/>
          <p:nvPr/>
        </p:nvSpPr>
        <p:spPr>
          <a:xfrm>
            <a:off x="5700042" y="1640417"/>
            <a:ext cx="550200" cy="660300"/>
          </a:xfrm>
          <a:prstGeom prst="downArrow">
            <a:avLst>
              <a:gd fmla="val 50000" name="adj1"/>
              <a:gd fmla="val 59091" name="adj2"/>
            </a:avLst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8082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9"/>
          <p:cNvSpPr/>
          <p:nvPr/>
        </p:nvSpPr>
        <p:spPr>
          <a:xfrm>
            <a:off x="5700042" y="3071284"/>
            <a:ext cx="550200" cy="660300"/>
          </a:xfrm>
          <a:prstGeom prst="downArrow">
            <a:avLst>
              <a:gd fmla="val 50000" name="adj1"/>
              <a:gd fmla="val 59091" name="adj2"/>
            </a:avLst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8082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9"/>
          <p:cNvSpPr/>
          <p:nvPr/>
        </p:nvSpPr>
        <p:spPr>
          <a:xfrm>
            <a:off x="5700042" y="4409017"/>
            <a:ext cx="550200" cy="660300"/>
          </a:xfrm>
          <a:prstGeom prst="downArrow">
            <a:avLst>
              <a:gd fmla="val 50000" name="adj1"/>
              <a:gd fmla="val 59091" name="adj2"/>
            </a:avLst>
          </a:prstGeom>
          <a:solidFill>
            <a:schemeClr val="lt1">
              <a:alpha val="80000"/>
            </a:schemeClr>
          </a:solidFill>
          <a:ln cap="flat" cmpd="sng" w="12700">
            <a:solidFill>
              <a:srgbClr val="8082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9"/>
          <p:cNvSpPr/>
          <p:nvPr/>
        </p:nvSpPr>
        <p:spPr>
          <a:xfrm>
            <a:off x="8017915" y="948267"/>
            <a:ext cx="1034100" cy="1050000"/>
          </a:xfrm>
          <a:prstGeom prst="ellipse">
            <a:avLst/>
          </a:prstGeom>
          <a:solidFill>
            <a:srgbClr val="80828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7534331" y="2302933"/>
            <a:ext cx="1034100" cy="1050000"/>
          </a:xfrm>
          <a:prstGeom prst="ellipse">
            <a:avLst/>
          </a:prstGeom>
          <a:solidFill>
            <a:srgbClr val="80828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9"/>
          <p:cNvSpPr/>
          <p:nvPr/>
        </p:nvSpPr>
        <p:spPr>
          <a:xfrm>
            <a:off x="6984044" y="3657600"/>
            <a:ext cx="1034100" cy="1050000"/>
          </a:xfrm>
          <a:prstGeom prst="ellipse">
            <a:avLst/>
          </a:prstGeom>
          <a:solidFill>
            <a:srgbClr val="80828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LOBE.png" id="233" name="Google Shape;23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8087" y="1098551"/>
            <a:ext cx="822814" cy="7085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.png" id="234" name="Google Shape;23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4409" y="2513693"/>
            <a:ext cx="867118" cy="6769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LLARS.png" id="235" name="Google Shape;23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7420" y="3860800"/>
            <a:ext cx="858447" cy="6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9"/>
          <p:cNvSpPr txBox="1"/>
          <p:nvPr/>
        </p:nvSpPr>
        <p:spPr>
          <a:xfrm>
            <a:off x="5802179" y="5179485"/>
            <a:ext cx="47859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CUSTOMER</a:t>
            </a:r>
            <a:endParaRPr sz="1400"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LOYALTY</a:t>
            </a:r>
            <a:endParaRPr sz="14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37" name="Google Shape;237;p39"/>
          <p:cNvSpPr/>
          <p:nvPr/>
        </p:nvSpPr>
        <p:spPr>
          <a:xfrm>
            <a:off x="3921183" y="5096932"/>
            <a:ext cx="1105800" cy="1122900"/>
          </a:xfrm>
          <a:prstGeom prst="chevron">
            <a:avLst>
              <a:gd fmla="val 50000" name="adj"/>
            </a:avLst>
          </a:prstGeom>
          <a:solidFill>
            <a:srgbClr val="FF4438"/>
          </a:solidFill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9"/>
          <p:cNvSpPr/>
          <p:nvPr/>
        </p:nvSpPr>
        <p:spPr>
          <a:xfrm>
            <a:off x="3240300" y="5107921"/>
            <a:ext cx="1105800" cy="1122900"/>
          </a:xfrm>
          <a:prstGeom prst="chevron">
            <a:avLst>
              <a:gd fmla="val 50000" name="adj"/>
            </a:avLst>
          </a:prstGeom>
          <a:solidFill>
            <a:srgbClr val="FF4438"/>
          </a:solidFill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83013" y="5091664"/>
            <a:ext cx="1200525" cy="112249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9"/>
          <p:cNvSpPr txBox="1"/>
          <p:nvPr>
            <p:ph type="title"/>
          </p:nvPr>
        </p:nvSpPr>
        <p:spPr>
          <a:xfrm>
            <a:off x="825425" y="0"/>
            <a:ext cx="10355400" cy="6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Customer Acquisition Framework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type="title"/>
          </p:nvPr>
        </p:nvSpPr>
        <p:spPr>
          <a:xfrm>
            <a:off x="600313" y="2971800"/>
            <a:ext cx="10805700" cy="60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I get my customers to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4438"/>
                </a:solidFill>
              </a:rPr>
              <a:t>USE </a:t>
            </a:r>
            <a:endParaRPr>
              <a:solidFill>
                <a:srgbClr val="FF44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 digital tools?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9606"/>
            <a:ext cx="12006252" cy="450234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1"/>
          <p:cNvSpPr txBox="1"/>
          <p:nvPr/>
        </p:nvSpPr>
        <p:spPr>
          <a:xfrm>
            <a:off x="1012075" y="628650"/>
            <a:ext cx="1002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4438"/>
                </a:solidFill>
                <a:latin typeface="Arial Black"/>
                <a:ea typeface="Arial Black"/>
                <a:cs typeface="Arial Black"/>
                <a:sym typeface="Arial Black"/>
              </a:rPr>
              <a:t>Customer Adoption Framework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914400" y="1180225"/>
            <a:ext cx="10258500" cy="24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Simple to understand (and teach)</a:t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Executive can get on board</a:t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Builds a common language</a:t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And…  you can manage your business with it</a:t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4" name="Google Shape;254;p41"/>
          <p:cNvCxnSpPr/>
          <p:nvPr/>
        </p:nvCxnSpPr>
        <p:spPr>
          <a:xfrm>
            <a:off x="1012075" y="1806874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41"/>
          <p:cNvCxnSpPr/>
          <p:nvPr/>
        </p:nvCxnSpPr>
        <p:spPr>
          <a:xfrm>
            <a:off x="1012075" y="2416474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41"/>
          <p:cNvCxnSpPr/>
          <p:nvPr/>
        </p:nvCxnSpPr>
        <p:spPr>
          <a:xfrm>
            <a:off x="1012075" y="3026074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42"/>
          <p:cNvGrpSpPr/>
          <p:nvPr/>
        </p:nvGrpSpPr>
        <p:grpSpPr>
          <a:xfrm>
            <a:off x="1050100" y="1669603"/>
            <a:ext cx="9905607" cy="4143357"/>
            <a:chOff x="1065164" y="1667470"/>
            <a:chExt cx="10058496" cy="4143357"/>
          </a:xfrm>
        </p:grpSpPr>
        <p:grpSp>
          <p:nvGrpSpPr>
            <p:cNvPr id="263" name="Google Shape;263;p42"/>
            <p:cNvGrpSpPr/>
            <p:nvPr/>
          </p:nvGrpSpPr>
          <p:grpSpPr>
            <a:xfrm>
              <a:off x="7207750" y="1667470"/>
              <a:ext cx="3915910" cy="1014900"/>
              <a:chOff x="7283950" y="1972270"/>
              <a:chExt cx="3915910" cy="1014900"/>
            </a:xfrm>
          </p:grpSpPr>
          <p:sp>
            <p:nvSpPr>
              <p:cNvPr id="264" name="Google Shape;264;p42"/>
              <p:cNvSpPr txBox="1"/>
              <p:nvPr/>
            </p:nvSpPr>
            <p:spPr>
              <a:xfrm>
                <a:off x="8741360" y="1972270"/>
                <a:ext cx="2458500" cy="101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 existing customer that has purchase in the past</a:t>
                </a:r>
                <a:endParaRPr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5" name="Google Shape;265;p42"/>
              <p:cNvGrpSpPr/>
              <p:nvPr/>
            </p:nvGrpSpPr>
            <p:grpSpPr>
              <a:xfrm>
                <a:off x="7283950" y="2371436"/>
                <a:ext cx="1328325" cy="143400"/>
                <a:chOff x="7008812" y="1757084"/>
                <a:chExt cx="1328325" cy="143400"/>
              </a:xfrm>
            </p:grpSpPr>
            <p:cxnSp>
              <p:nvCxnSpPr>
                <p:cNvPr id="266" name="Google Shape;266;p42"/>
                <p:cNvCxnSpPr/>
                <p:nvPr/>
              </p:nvCxnSpPr>
              <p:spPr>
                <a:xfrm>
                  <a:off x="7008812" y="1828800"/>
                  <a:ext cx="1219200" cy="1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7F7F7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sp>
              <p:nvSpPr>
                <p:cNvPr id="267" name="Google Shape;267;p42"/>
                <p:cNvSpPr/>
                <p:nvPr/>
              </p:nvSpPr>
              <p:spPr>
                <a:xfrm>
                  <a:off x="8193737" y="1757084"/>
                  <a:ext cx="143400" cy="143400"/>
                </a:xfrm>
                <a:prstGeom prst="ellipse">
                  <a:avLst/>
                </a:prstGeom>
                <a:solidFill>
                  <a:srgbClr val="FF4438"/>
                </a:solidFill>
                <a:ln>
                  <a:noFill/>
                </a:ln>
              </p:spPr>
              <p:txBody>
                <a:bodyPr anchorCtr="0" anchor="ctr" bIns="45225" lIns="90500" spcFirstLastPara="1" rIns="90500" wrap="square" tIns="452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8" name="Google Shape;268;p42"/>
            <p:cNvGrpSpPr/>
            <p:nvPr/>
          </p:nvGrpSpPr>
          <p:grpSpPr>
            <a:xfrm>
              <a:off x="7207750" y="3420070"/>
              <a:ext cx="3915910" cy="707100"/>
              <a:chOff x="7283950" y="1972270"/>
              <a:chExt cx="3915910" cy="707100"/>
            </a:xfrm>
          </p:grpSpPr>
          <p:sp>
            <p:nvSpPr>
              <p:cNvPr id="269" name="Google Shape;269;p42"/>
              <p:cNvSpPr txBox="1"/>
              <p:nvPr/>
            </p:nvSpPr>
            <p:spPr>
              <a:xfrm>
                <a:off x="8741360" y="1972270"/>
                <a:ext cx="2458500" cy="70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Research product, price and availability</a:t>
                </a:r>
                <a:endParaRPr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0" name="Google Shape;270;p42"/>
              <p:cNvGrpSpPr/>
              <p:nvPr/>
            </p:nvGrpSpPr>
            <p:grpSpPr>
              <a:xfrm>
                <a:off x="7283950" y="2371436"/>
                <a:ext cx="1328325" cy="143400"/>
                <a:chOff x="7008812" y="1757084"/>
                <a:chExt cx="1328325" cy="143400"/>
              </a:xfrm>
            </p:grpSpPr>
            <p:cxnSp>
              <p:nvCxnSpPr>
                <p:cNvPr id="271" name="Google Shape;271;p42"/>
                <p:cNvCxnSpPr/>
                <p:nvPr/>
              </p:nvCxnSpPr>
              <p:spPr>
                <a:xfrm>
                  <a:off x="7008812" y="1828800"/>
                  <a:ext cx="1219200" cy="1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7F7F7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sp>
              <p:nvSpPr>
                <p:cNvPr id="272" name="Google Shape;272;p42"/>
                <p:cNvSpPr/>
                <p:nvPr/>
              </p:nvSpPr>
              <p:spPr>
                <a:xfrm>
                  <a:off x="8193737" y="1757084"/>
                  <a:ext cx="143400" cy="143400"/>
                </a:xfrm>
                <a:prstGeom prst="ellipse">
                  <a:avLst/>
                </a:prstGeom>
                <a:solidFill>
                  <a:srgbClr val="FF4438"/>
                </a:solidFill>
                <a:ln>
                  <a:noFill/>
                </a:ln>
              </p:spPr>
              <p:txBody>
                <a:bodyPr anchorCtr="0" anchor="ctr" bIns="45225" lIns="90500" spcFirstLastPara="1" rIns="90500" wrap="square" tIns="452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3" name="Google Shape;273;p42"/>
            <p:cNvGrpSpPr/>
            <p:nvPr/>
          </p:nvGrpSpPr>
          <p:grpSpPr>
            <a:xfrm>
              <a:off x="7207750" y="5103727"/>
              <a:ext cx="3915910" cy="707100"/>
              <a:chOff x="7283950" y="1972270"/>
              <a:chExt cx="3915910" cy="707100"/>
            </a:xfrm>
          </p:grpSpPr>
          <p:sp>
            <p:nvSpPr>
              <p:cNvPr id="274" name="Google Shape;274;p42"/>
              <p:cNvSpPr txBox="1"/>
              <p:nvPr/>
            </p:nvSpPr>
            <p:spPr>
              <a:xfrm>
                <a:off x="8741360" y="1972270"/>
                <a:ext cx="2458500" cy="70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Orders and researches regularly</a:t>
                </a:r>
                <a:endParaRPr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5" name="Google Shape;275;p42"/>
              <p:cNvGrpSpPr/>
              <p:nvPr/>
            </p:nvGrpSpPr>
            <p:grpSpPr>
              <a:xfrm>
                <a:off x="7283950" y="2371436"/>
                <a:ext cx="1328325" cy="143400"/>
                <a:chOff x="7008812" y="1757084"/>
                <a:chExt cx="1328325" cy="143400"/>
              </a:xfrm>
            </p:grpSpPr>
            <p:cxnSp>
              <p:nvCxnSpPr>
                <p:cNvPr id="276" name="Google Shape;276;p42"/>
                <p:cNvCxnSpPr/>
                <p:nvPr/>
              </p:nvCxnSpPr>
              <p:spPr>
                <a:xfrm>
                  <a:off x="7008812" y="1828800"/>
                  <a:ext cx="1219200" cy="1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7F7F7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sp>
              <p:nvSpPr>
                <p:cNvPr id="277" name="Google Shape;277;p42"/>
                <p:cNvSpPr/>
                <p:nvPr/>
              </p:nvSpPr>
              <p:spPr>
                <a:xfrm>
                  <a:off x="8193737" y="1757084"/>
                  <a:ext cx="143400" cy="143400"/>
                </a:xfrm>
                <a:prstGeom prst="ellipse">
                  <a:avLst/>
                </a:prstGeom>
                <a:solidFill>
                  <a:srgbClr val="FF4438"/>
                </a:solidFill>
                <a:ln>
                  <a:noFill/>
                </a:ln>
              </p:spPr>
              <p:txBody>
                <a:bodyPr anchorCtr="0" anchor="ctr" bIns="45225" lIns="90500" spcFirstLastPara="1" rIns="90500" wrap="square" tIns="452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2"/>
            <p:cNvGrpSpPr/>
            <p:nvPr/>
          </p:nvGrpSpPr>
          <p:grpSpPr>
            <a:xfrm flipH="1">
              <a:off x="1065164" y="2505670"/>
              <a:ext cx="3915910" cy="707100"/>
              <a:chOff x="7283950" y="1972270"/>
              <a:chExt cx="3915910" cy="707100"/>
            </a:xfrm>
          </p:grpSpPr>
          <p:sp>
            <p:nvSpPr>
              <p:cNvPr id="279" name="Google Shape;279;p42"/>
              <p:cNvSpPr txBox="1"/>
              <p:nvPr/>
            </p:nvSpPr>
            <p:spPr>
              <a:xfrm>
                <a:off x="8741360" y="1972270"/>
                <a:ext cx="2458500" cy="70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Username and password</a:t>
                </a:r>
                <a:endParaRPr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0" name="Google Shape;280;p42"/>
              <p:cNvGrpSpPr/>
              <p:nvPr/>
            </p:nvGrpSpPr>
            <p:grpSpPr>
              <a:xfrm>
                <a:off x="7283950" y="2371436"/>
                <a:ext cx="1328325" cy="143400"/>
                <a:chOff x="7008812" y="1757084"/>
                <a:chExt cx="1328325" cy="143400"/>
              </a:xfrm>
            </p:grpSpPr>
            <p:cxnSp>
              <p:nvCxnSpPr>
                <p:cNvPr id="281" name="Google Shape;281;p42"/>
                <p:cNvCxnSpPr/>
                <p:nvPr/>
              </p:nvCxnSpPr>
              <p:spPr>
                <a:xfrm>
                  <a:off x="7008812" y="1828800"/>
                  <a:ext cx="1219200" cy="1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7F7F7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sp>
              <p:nvSpPr>
                <p:cNvPr id="282" name="Google Shape;282;p42"/>
                <p:cNvSpPr/>
                <p:nvPr/>
              </p:nvSpPr>
              <p:spPr>
                <a:xfrm>
                  <a:off x="8193737" y="1757084"/>
                  <a:ext cx="143400" cy="143400"/>
                </a:xfrm>
                <a:prstGeom prst="ellipse">
                  <a:avLst/>
                </a:prstGeom>
                <a:solidFill>
                  <a:srgbClr val="FF4438"/>
                </a:solidFill>
                <a:ln>
                  <a:noFill/>
                </a:ln>
              </p:spPr>
              <p:txBody>
                <a:bodyPr anchorCtr="0" anchor="ctr" bIns="45225" lIns="90500" spcFirstLastPara="1" rIns="90500" wrap="square" tIns="452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83" name="Google Shape;283;p42"/>
            <p:cNvGrpSpPr/>
            <p:nvPr/>
          </p:nvGrpSpPr>
          <p:grpSpPr>
            <a:xfrm flipH="1">
              <a:off x="1065164" y="4178441"/>
              <a:ext cx="3915910" cy="707100"/>
              <a:chOff x="7283950" y="1972270"/>
              <a:chExt cx="3915910" cy="707100"/>
            </a:xfrm>
          </p:grpSpPr>
          <p:sp>
            <p:nvSpPr>
              <p:cNvPr id="284" name="Google Shape;284;p42"/>
              <p:cNvSpPr txBox="1"/>
              <p:nvPr/>
            </p:nvSpPr>
            <p:spPr>
              <a:xfrm>
                <a:off x="8741360" y="1972270"/>
                <a:ext cx="2458500" cy="70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Places very first online order</a:t>
                </a:r>
                <a:endParaRPr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5" name="Google Shape;285;p42"/>
              <p:cNvGrpSpPr/>
              <p:nvPr/>
            </p:nvGrpSpPr>
            <p:grpSpPr>
              <a:xfrm>
                <a:off x="7283950" y="2371436"/>
                <a:ext cx="1328325" cy="143400"/>
                <a:chOff x="7008812" y="1757084"/>
                <a:chExt cx="1328325" cy="143400"/>
              </a:xfrm>
            </p:grpSpPr>
            <p:cxnSp>
              <p:nvCxnSpPr>
                <p:cNvPr id="286" name="Google Shape;286;p42"/>
                <p:cNvCxnSpPr/>
                <p:nvPr/>
              </p:nvCxnSpPr>
              <p:spPr>
                <a:xfrm>
                  <a:off x="7008812" y="1828800"/>
                  <a:ext cx="1219200" cy="15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7F7F7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sp>
              <p:nvSpPr>
                <p:cNvPr id="287" name="Google Shape;287;p42"/>
                <p:cNvSpPr/>
                <p:nvPr/>
              </p:nvSpPr>
              <p:spPr>
                <a:xfrm>
                  <a:off x="8193737" y="1757084"/>
                  <a:ext cx="143400" cy="143400"/>
                </a:xfrm>
                <a:prstGeom prst="ellipse">
                  <a:avLst/>
                </a:prstGeom>
                <a:solidFill>
                  <a:srgbClr val="FF4438"/>
                </a:solidFill>
                <a:ln>
                  <a:noFill/>
                </a:ln>
              </p:spPr>
              <p:txBody>
                <a:bodyPr anchorCtr="0" anchor="ctr" bIns="45225" lIns="90500" spcFirstLastPara="1" rIns="90500" wrap="square" tIns="45225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88" name="Google Shape;288;p42"/>
          <p:cNvSpPr/>
          <p:nvPr/>
        </p:nvSpPr>
        <p:spPr>
          <a:xfrm>
            <a:off x="3784500" y="6061840"/>
            <a:ext cx="4437300" cy="381000"/>
          </a:xfrm>
          <a:prstGeom prst="ellipse">
            <a:avLst/>
          </a:prstGeom>
          <a:gradFill>
            <a:gsLst>
              <a:gs pos="0">
                <a:srgbClr val="041A71"/>
              </a:gs>
              <a:gs pos="100000">
                <a:schemeClr val="lt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9" name="Google Shape;289;p42"/>
          <p:cNvGrpSpPr/>
          <p:nvPr/>
        </p:nvGrpSpPr>
        <p:grpSpPr>
          <a:xfrm>
            <a:off x="3970067" y="1540761"/>
            <a:ext cx="4065668" cy="4401064"/>
            <a:chOff x="4031344" y="1540761"/>
            <a:chExt cx="4128420" cy="4401064"/>
          </a:xfrm>
        </p:grpSpPr>
        <p:grpSp>
          <p:nvGrpSpPr>
            <p:cNvPr id="290" name="Google Shape;290;p42"/>
            <p:cNvGrpSpPr/>
            <p:nvPr/>
          </p:nvGrpSpPr>
          <p:grpSpPr>
            <a:xfrm>
              <a:off x="4031344" y="1540761"/>
              <a:ext cx="4128420" cy="4401064"/>
              <a:chOff x="7442200" y="904875"/>
              <a:chExt cx="4735513" cy="5048250"/>
            </a:xfrm>
          </p:grpSpPr>
          <p:sp>
            <p:nvSpPr>
              <p:cNvPr id="291" name="Google Shape;291;p42"/>
              <p:cNvSpPr/>
              <p:nvPr/>
            </p:nvSpPr>
            <p:spPr>
              <a:xfrm>
                <a:off x="7442200" y="904875"/>
                <a:ext cx="4735513" cy="1011238"/>
              </a:xfrm>
              <a:custGeom>
                <a:rect b="b" l="l" r="r" t="t"/>
                <a:pathLst>
                  <a:path extrusionOk="0" h="637" w="2983">
                    <a:moveTo>
                      <a:pt x="1329" y="0"/>
                    </a:moveTo>
                    <a:lnTo>
                      <a:pt x="1655" y="0"/>
                    </a:lnTo>
                    <a:lnTo>
                      <a:pt x="1813" y="5"/>
                    </a:lnTo>
                    <a:lnTo>
                      <a:pt x="1964" y="9"/>
                    </a:lnTo>
                    <a:lnTo>
                      <a:pt x="2108" y="16"/>
                    </a:lnTo>
                    <a:lnTo>
                      <a:pt x="2246" y="26"/>
                    </a:lnTo>
                    <a:lnTo>
                      <a:pt x="2374" y="37"/>
                    </a:lnTo>
                    <a:lnTo>
                      <a:pt x="2490" y="49"/>
                    </a:lnTo>
                    <a:lnTo>
                      <a:pt x="2599" y="63"/>
                    </a:lnTo>
                    <a:lnTo>
                      <a:pt x="2695" y="79"/>
                    </a:lnTo>
                    <a:lnTo>
                      <a:pt x="2778" y="96"/>
                    </a:lnTo>
                    <a:lnTo>
                      <a:pt x="2851" y="114"/>
                    </a:lnTo>
                    <a:lnTo>
                      <a:pt x="2906" y="133"/>
                    </a:lnTo>
                    <a:lnTo>
                      <a:pt x="2948" y="154"/>
                    </a:lnTo>
                    <a:lnTo>
                      <a:pt x="2974" y="175"/>
                    </a:lnTo>
                    <a:lnTo>
                      <a:pt x="2983" y="196"/>
                    </a:lnTo>
                    <a:lnTo>
                      <a:pt x="2983" y="637"/>
                    </a:lnTo>
                    <a:lnTo>
                      <a:pt x="0" y="637"/>
                    </a:lnTo>
                    <a:lnTo>
                      <a:pt x="0" y="196"/>
                    </a:lnTo>
                    <a:lnTo>
                      <a:pt x="10" y="175"/>
                    </a:lnTo>
                    <a:lnTo>
                      <a:pt x="35" y="154"/>
                    </a:lnTo>
                    <a:lnTo>
                      <a:pt x="77" y="133"/>
                    </a:lnTo>
                    <a:lnTo>
                      <a:pt x="133" y="114"/>
                    </a:lnTo>
                    <a:lnTo>
                      <a:pt x="205" y="96"/>
                    </a:lnTo>
                    <a:lnTo>
                      <a:pt x="289" y="79"/>
                    </a:lnTo>
                    <a:lnTo>
                      <a:pt x="384" y="63"/>
                    </a:lnTo>
                    <a:lnTo>
                      <a:pt x="494" y="49"/>
                    </a:lnTo>
                    <a:lnTo>
                      <a:pt x="610" y="37"/>
                    </a:lnTo>
                    <a:lnTo>
                      <a:pt x="738" y="26"/>
                    </a:lnTo>
                    <a:lnTo>
                      <a:pt x="875" y="16"/>
                    </a:lnTo>
                    <a:lnTo>
                      <a:pt x="1019" y="9"/>
                    </a:lnTo>
                    <a:lnTo>
                      <a:pt x="1171" y="5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42"/>
              <p:cNvSpPr/>
              <p:nvPr/>
            </p:nvSpPr>
            <p:spPr>
              <a:xfrm>
                <a:off x="7442200" y="1609725"/>
                <a:ext cx="4735513" cy="619125"/>
              </a:xfrm>
              <a:custGeom>
                <a:rect b="b" l="l" r="r" t="t"/>
                <a:pathLst>
                  <a:path extrusionOk="0" h="390" w="2983">
                    <a:moveTo>
                      <a:pt x="1329" y="0"/>
                    </a:moveTo>
                    <a:lnTo>
                      <a:pt x="1655" y="0"/>
                    </a:lnTo>
                    <a:lnTo>
                      <a:pt x="1813" y="4"/>
                    </a:lnTo>
                    <a:lnTo>
                      <a:pt x="1964" y="9"/>
                    </a:lnTo>
                    <a:lnTo>
                      <a:pt x="2108" y="16"/>
                    </a:lnTo>
                    <a:lnTo>
                      <a:pt x="2246" y="25"/>
                    </a:lnTo>
                    <a:lnTo>
                      <a:pt x="2374" y="37"/>
                    </a:lnTo>
                    <a:lnTo>
                      <a:pt x="2490" y="49"/>
                    </a:lnTo>
                    <a:lnTo>
                      <a:pt x="2599" y="63"/>
                    </a:lnTo>
                    <a:lnTo>
                      <a:pt x="2695" y="79"/>
                    </a:lnTo>
                    <a:lnTo>
                      <a:pt x="2778" y="95"/>
                    </a:lnTo>
                    <a:lnTo>
                      <a:pt x="2851" y="114"/>
                    </a:lnTo>
                    <a:lnTo>
                      <a:pt x="2906" y="133"/>
                    </a:lnTo>
                    <a:lnTo>
                      <a:pt x="2948" y="151"/>
                    </a:lnTo>
                    <a:lnTo>
                      <a:pt x="2974" y="172"/>
                    </a:lnTo>
                    <a:lnTo>
                      <a:pt x="2983" y="193"/>
                    </a:lnTo>
                    <a:lnTo>
                      <a:pt x="2974" y="214"/>
                    </a:lnTo>
                    <a:lnTo>
                      <a:pt x="2948" y="235"/>
                    </a:lnTo>
                    <a:lnTo>
                      <a:pt x="2906" y="254"/>
                    </a:lnTo>
                    <a:lnTo>
                      <a:pt x="2851" y="275"/>
                    </a:lnTo>
                    <a:lnTo>
                      <a:pt x="2778" y="292"/>
                    </a:lnTo>
                    <a:lnTo>
                      <a:pt x="2695" y="308"/>
                    </a:lnTo>
                    <a:lnTo>
                      <a:pt x="2599" y="324"/>
                    </a:lnTo>
                    <a:lnTo>
                      <a:pt x="2490" y="338"/>
                    </a:lnTo>
                    <a:lnTo>
                      <a:pt x="2374" y="352"/>
                    </a:lnTo>
                    <a:lnTo>
                      <a:pt x="2246" y="362"/>
                    </a:lnTo>
                    <a:lnTo>
                      <a:pt x="2108" y="371"/>
                    </a:lnTo>
                    <a:lnTo>
                      <a:pt x="1964" y="380"/>
                    </a:lnTo>
                    <a:lnTo>
                      <a:pt x="1813" y="385"/>
                    </a:lnTo>
                    <a:lnTo>
                      <a:pt x="1655" y="390"/>
                    </a:lnTo>
                    <a:lnTo>
                      <a:pt x="1329" y="390"/>
                    </a:lnTo>
                    <a:lnTo>
                      <a:pt x="1171" y="385"/>
                    </a:lnTo>
                    <a:lnTo>
                      <a:pt x="1019" y="380"/>
                    </a:lnTo>
                    <a:lnTo>
                      <a:pt x="875" y="371"/>
                    </a:lnTo>
                    <a:lnTo>
                      <a:pt x="738" y="362"/>
                    </a:lnTo>
                    <a:lnTo>
                      <a:pt x="610" y="352"/>
                    </a:lnTo>
                    <a:lnTo>
                      <a:pt x="494" y="338"/>
                    </a:lnTo>
                    <a:lnTo>
                      <a:pt x="384" y="324"/>
                    </a:lnTo>
                    <a:lnTo>
                      <a:pt x="289" y="308"/>
                    </a:lnTo>
                    <a:lnTo>
                      <a:pt x="205" y="292"/>
                    </a:lnTo>
                    <a:lnTo>
                      <a:pt x="133" y="275"/>
                    </a:lnTo>
                    <a:lnTo>
                      <a:pt x="77" y="254"/>
                    </a:lnTo>
                    <a:lnTo>
                      <a:pt x="35" y="235"/>
                    </a:lnTo>
                    <a:lnTo>
                      <a:pt x="10" y="214"/>
                    </a:lnTo>
                    <a:lnTo>
                      <a:pt x="0" y="193"/>
                    </a:lnTo>
                    <a:lnTo>
                      <a:pt x="10" y="172"/>
                    </a:lnTo>
                    <a:lnTo>
                      <a:pt x="35" y="151"/>
                    </a:lnTo>
                    <a:lnTo>
                      <a:pt x="77" y="133"/>
                    </a:lnTo>
                    <a:lnTo>
                      <a:pt x="133" y="114"/>
                    </a:lnTo>
                    <a:lnTo>
                      <a:pt x="205" y="95"/>
                    </a:lnTo>
                    <a:lnTo>
                      <a:pt x="289" y="79"/>
                    </a:lnTo>
                    <a:lnTo>
                      <a:pt x="384" y="63"/>
                    </a:lnTo>
                    <a:lnTo>
                      <a:pt x="494" y="49"/>
                    </a:lnTo>
                    <a:lnTo>
                      <a:pt x="610" y="37"/>
                    </a:lnTo>
                    <a:lnTo>
                      <a:pt x="738" y="25"/>
                    </a:lnTo>
                    <a:lnTo>
                      <a:pt x="875" y="16"/>
                    </a:lnTo>
                    <a:lnTo>
                      <a:pt x="1019" y="9"/>
                    </a:lnTo>
                    <a:lnTo>
                      <a:pt x="1171" y="4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42"/>
              <p:cNvSpPr/>
              <p:nvPr/>
            </p:nvSpPr>
            <p:spPr>
              <a:xfrm>
                <a:off x="7834313" y="1976438"/>
                <a:ext cx="3952875" cy="966788"/>
              </a:xfrm>
              <a:custGeom>
                <a:rect b="b" l="l" r="r" t="t"/>
                <a:pathLst>
                  <a:path extrusionOk="0" h="609" w="2490">
                    <a:moveTo>
                      <a:pt x="1100" y="0"/>
                    </a:moveTo>
                    <a:lnTo>
                      <a:pt x="1389" y="0"/>
                    </a:lnTo>
                    <a:lnTo>
                      <a:pt x="1531" y="4"/>
                    </a:lnTo>
                    <a:lnTo>
                      <a:pt x="1666" y="9"/>
                    </a:lnTo>
                    <a:lnTo>
                      <a:pt x="1794" y="16"/>
                    </a:lnTo>
                    <a:lnTo>
                      <a:pt x="1913" y="26"/>
                    </a:lnTo>
                    <a:lnTo>
                      <a:pt x="2024" y="37"/>
                    </a:lnTo>
                    <a:lnTo>
                      <a:pt x="2127" y="49"/>
                    </a:lnTo>
                    <a:lnTo>
                      <a:pt x="2217" y="61"/>
                    </a:lnTo>
                    <a:lnTo>
                      <a:pt x="2296" y="77"/>
                    </a:lnTo>
                    <a:lnTo>
                      <a:pt x="2364" y="93"/>
                    </a:lnTo>
                    <a:lnTo>
                      <a:pt x="2417" y="110"/>
                    </a:lnTo>
                    <a:lnTo>
                      <a:pt x="2457" y="126"/>
                    </a:lnTo>
                    <a:lnTo>
                      <a:pt x="2480" y="145"/>
                    </a:lnTo>
                    <a:lnTo>
                      <a:pt x="2490" y="163"/>
                    </a:lnTo>
                    <a:lnTo>
                      <a:pt x="2490" y="609"/>
                    </a:lnTo>
                    <a:lnTo>
                      <a:pt x="0" y="609"/>
                    </a:lnTo>
                    <a:lnTo>
                      <a:pt x="0" y="163"/>
                    </a:lnTo>
                    <a:lnTo>
                      <a:pt x="9" y="145"/>
                    </a:lnTo>
                    <a:lnTo>
                      <a:pt x="33" y="126"/>
                    </a:lnTo>
                    <a:lnTo>
                      <a:pt x="72" y="110"/>
                    </a:lnTo>
                    <a:lnTo>
                      <a:pt x="126" y="93"/>
                    </a:lnTo>
                    <a:lnTo>
                      <a:pt x="193" y="77"/>
                    </a:lnTo>
                    <a:lnTo>
                      <a:pt x="272" y="61"/>
                    </a:lnTo>
                    <a:lnTo>
                      <a:pt x="365" y="49"/>
                    </a:lnTo>
                    <a:lnTo>
                      <a:pt x="465" y="37"/>
                    </a:lnTo>
                    <a:lnTo>
                      <a:pt x="577" y="26"/>
                    </a:lnTo>
                    <a:lnTo>
                      <a:pt x="696" y="16"/>
                    </a:lnTo>
                    <a:lnTo>
                      <a:pt x="824" y="9"/>
                    </a:lnTo>
                    <a:lnTo>
                      <a:pt x="959" y="4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42"/>
              <p:cNvSpPr/>
              <p:nvPr/>
            </p:nvSpPr>
            <p:spPr>
              <a:xfrm>
                <a:off x="7834313" y="2684463"/>
                <a:ext cx="3952875" cy="514350"/>
              </a:xfrm>
              <a:custGeom>
                <a:rect b="b" l="l" r="r" t="t"/>
                <a:pathLst>
                  <a:path extrusionOk="0" h="324" w="2490">
                    <a:moveTo>
                      <a:pt x="1100" y="0"/>
                    </a:moveTo>
                    <a:lnTo>
                      <a:pt x="1389" y="0"/>
                    </a:lnTo>
                    <a:lnTo>
                      <a:pt x="1531" y="4"/>
                    </a:lnTo>
                    <a:lnTo>
                      <a:pt x="1666" y="9"/>
                    </a:lnTo>
                    <a:lnTo>
                      <a:pt x="1794" y="16"/>
                    </a:lnTo>
                    <a:lnTo>
                      <a:pt x="1913" y="25"/>
                    </a:lnTo>
                    <a:lnTo>
                      <a:pt x="2024" y="35"/>
                    </a:lnTo>
                    <a:lnTo>
                      <a:pt x="2127" y="46"/>
                    </a:lnTo>
                    <a:lnTo>
                      <a:pt x="2217" y="61"/>
                    </a:lnTo>
                    <a:lnTo>
                      <a:pt x="2296" y="75"/>
                    </a:lnTo>
                    <a:lnTo>
                      <a:pt x="2364" y="91"/>
                    </a:lnTo>
                    <a:lnTo>
                      <a:pt x="2417" y="107"/>
                    </a:lnTo>
                    <a:lnTo>
                      <a:pt x="2457" y="126"/>
                    </a:lnTo>
                    <a:lnTo>
                      <a:pt x="2480" y="145"/>
                    </a:lnTo>
                    <a:lnTo>
                      <a:pt x="2490" y="163"/>
                    </a:lnTo>
                    <a:lnTo>
                      <a:pt x="2480" y="182"/>
                    </a:lnTo>
                    <a:lnTo>
                      <a:pt x="2457" y="201"/>
                    </a:lnTo>
                    <a:lnTo>
                      <a:pt x="2417" y="217"/>
                    </a:lnTo>
                    <a:lnTo>
                      <a:pt x="2364" y="233"/>
                    </a:lnTo>
                    <a:lnTo>
                      <a:pt x="2296" y="250"/>
                    </a:lnTo>
                    <a:lnTo>
                      <a:pt x="2217" y="264"/>
                    </a:lnTo>
                    <a:lnTo>
                      <a:pt x="2127" y="278"/>
                    </a:lnTo>
                    <a:lnTo>
                      <a:pt x="2024" y="289"/>
                    </a:lnTo>
                    <a:lnTo>
                      <a:pt x="1913" y="299"/>
                    </a:lnTo>
                    <a:lnTo>
                      <a:pt x="1794" y="308"/>
                    </a:lnTo>
                    <a:lnTo>
                      <a:pt x="1666" y="315"/>
                    </a:lnTo>
                    <a:lnTo>
                      <a:pt x="1531" y="320"/>
                    </a:lnTo>
                    <a:lnTo>
                      <a:pt x="1389" y="324"/>
                    </a:lnTo>
                    <a:lnTo>
                      <a:pt x="1100" y="324"/>
                    </a:lnTo>
                    <a:lnTo>
                      <a:pt x="959" y="320"/>
                    </a:lnTo>
                    <a:lnTo>
                      <a:pt x="824" y="315"/>
                    </a:lnTo>
                    <a:lnTo>
                      <a:pt x="696" y="308"/>
                    </a:lnTo>
                    <a:lnTo>
                      <a:pt x="577" y="299"/>
                    </a:lnTo>
                    <a:lnTo>
                      <a:pt x="465" y="289"/>
                    </a:lnTo>
                    <a:lnTo>
                      <a:pt x="365" y="278"/>
                    </a:lnTo>
                    <a:lnTo>
                      <a:pt x="272" y="264"/>
                    </a:lnTo>
                    <a:lnTo>
                      <a:pt x="193" y="250"/>
                    </a:lnTo>
                    <a:lnTo>
                      <a:pt x="126" y="233"/>
                    </a:lnTo>
                    <a:lnTo>
                      <a:pt x="72" y="217"/>
                    </a:lnTo>
                    <a:lnTo>
                      <a:pt x="33" y="201"/>
                    </a:lnTo>
                    <a:lnTo>
                      <a:pt x="9" y="182"/>
                    </a:lnTo>
                    <a:lnTo>
                      <a:pt x="0" y="163"/>
                    </a:lnTo>
                    <a:lnTo>
                      <a:pt x="9" y="145"/>
                    </a:lnTo>
                    <a:lnTo>
                      <a:pt x="33" y="126"/>
                    </a:lnTo>
                    <a:lnTo>
                      <a:pt x="72" y="107"/>
                    </a:lnTo>
                    <a:lnTo>
                      <a:pt x="126" y="91"/>
                    </a:lnTo>
                    <a:lnTo>
                      <a:pt x="193" y="75"/>
                    </a:lnTo>
                    <a:lnTo>
                      <a:pt x="272" y="61"/>
                    </a:lnTo>
                    <a:lnTo>
                      <a:pt x="365" y="46"/>
                    </a:lnTo>
                    <a:lnTo>
                      <a:pt x="465" y="35"/>
                    </a:lnTo>
                    <a:lnTo>
                      <a:pt x="577" y="25"/>
                    </a:lnTo>
                    <a:lnTo>
                      <a:pt x="696" y="16"/>
                    </a:lnTo>
                    <a:lnTo>
                      <a:pt x="824" y="9"/>
                    </a:lnTo>
                    <a:lnTo>
                      <a:pt x="959" y="4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42"/>
              <p:cNvSpPr/>
              <p:nvPr/>
            </p:nvSpPr>
            <p:spPr>
              <a:xfrm>
                <a:off x="8181975" y="3028950"/>
                <a:ext cx="3257550" cy="915988"/>
              </a:xfrm>
              <a:custGeom>
                <a:rect b="b" l="l" r="r" t="t"/>
                <a:pathLst>
                  <a:path extrusionOk="0" h="577" w="2052">
                    <a:moveTo>
                      <a:pt x="898" y="0"/>
                    </a:moveTo>
                    <a:lnTo>
                      <a:pt x="1154" y="0"/>
                    </a:lnTo>
                    <a:lnTo>
                      <a:pt x="1279" y="5"/>
                    </a:lnTo>
                    <a:lnTo>
                      <a:pt x="1398" y="9"/>
                    </a:lnTo>
                    <a:lnTo>
                      <a:pt x="1510" y="16"/>
                    </a:lnTo>
                    <a:lnTo>
                      <a:pt x="1612" y="23"/>
                    </a:lnTo>
                    <a:lnTo>
                      <a:pt x="1707" y="35"/>
                    </a:lnTo>
                    <a:lnTo>
                      <a:pt x="1794" y="44"/>
                    </a:lnTo>
                    <a:lnTo>
                      <a:pt x="1868" y="58"/>
                    </a:lnTo>
                    <a:lnTo>
                      <a:pt x="1931" y="72"/>
                    </a:lnTo>
                    <a:lnTo>
                      <a:pt x="1982" y="86"/>
                    </a:lnTo>
                    <a:lnTo>
                      <a:pt x="2022" y="103"/>
                    </a:lnTo>
                    <a:lnTo>
                      <a:pt x="2045" y="119"/>
                    </a:lnTo>
                    <a:lnTo>
                      <a:pt x="2052" y="135"/>
                    </a:lnTo>
                    <a:lnTo>
                      <a:pt x="2052" y="577"/>
                    </a:lnTo>
                    <a:lnTo>
                      <a:pt x="0" y="577"/>
                    </a:lnTo>
                    <a:lnTo>
                      <a:pt x="0" y="135"/>
                    </a:lnTo>
                    <a:lnTo>
                      <a:pt x="7" y="119"/>
                    </a:lnTo>
                    <a:lnTo>
                      <a:pt x="30" y="103"/>
                    </a:lnTo>
                    <a:lnTo>
                      <a:pt x="69" y="86"/>
                    </a:lnTo>
                    <a:lnTo>
                      <a:pt x="121" y="72"/>
                    </a:lnTo>
                    <a:lnTo>
                      <a:pt x="183" y="58"/>
                    </a:lnTo>
                    <a:lnTo>
                      <a:pt x="258" y="44"/>
                    </a:lnTo>
                    <a:lnTo>
                      <a:pt x="344" y="35"/>
                    </a:lnTo>
                    <a:lnTo>
                      <a:pt x="439" y="23"/>
                    </a:lnTo>
                    <a:lnTo>
                      <a:pt x="542" y="16"/>
                    </a:lnTo>
                    <a:lnTo>
                      <a:pt x="653" y="9"/>
                    </a:lnTo>
                    <a:lnTo>
                      <a:pt x="772" y="5"/>
                    </a:lnTo>
                    <a:lnTo>
                      <a:pt x="89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42"/>
              <p:cNvSpPr/>
              <p:nvPr/>
            </p:nvSpPr>
            <p:spPr>
              <a:xfrm>
                <a:off x="8181975" y="3729038"/>
                <a:ext cx="3257550" cy="427038"/>
              </a:xfrm>
              <a:custGeom>
                <a:rect b="b" l="l" r="r" t="t"/>
                <a:pathLst>
                  <a:path extrusionOk="0" h="269" w="2052">
                    <a:moveTo>
                      <a:pt x="898" y="0"/>
                    </a:moveTo>
                    <a:lnTo>
                      <a:pt x="1154" y="0"/>
                    </a:lnTo>
                    <a:lnTo>
                      <a:pt x="1279" y="5"/>
                    </a:lnTo>
                    <a:lnTo>
                      <a:pt x="1398" y="10"/>
                    </a:lnTo>
                    <a:lnTo>
                      <a:pt x="1510" y="17"/>
                    </a:lnTo>
                    <a:lnTo>
                      <a:pt x="1612" y="24"/>
                    </a:lnTo>
                    <a:lnTo>
                      <a:pt x="1707" y="35"/>
                    </a:lnTo>
                    <a:lnTo>
                      <a:pt x="1794" y="45"/>
                    </a:lnTo>
                    <a:lnTo>
                      <a:pt x="1868" y="59"/>
                    </a:lnTo>
                    <a:lnTo>
                      <a:pt x="1931" y="73"/>
                    </a:lnTo>
                    <a:lnTo>
                      <a:pt x="1982" y="87"/>
                    </a:lnTo>
                    <a:lnTo>
                      <a:pt x="2022" y="103"/>
                    </a:lnTo>
                    <a:lnTo>
                      <a:pt x="2045" y="119"/>
                    </a:lnTo>
                    <a:lnTo>
                      <a:pt x="2052" y="136"/>
                    </a:lnTo>
                    <a:lnTo>
                      <a:pt x="2045" y="152"/>
                    </a:lnTo>
                    <a:lnTo>
                      <a:pt x="2022" y="168"/>
                    </a:lnTo>
                    <a:lnTo>
                      <a:pt x="1982" y="182"/>
                    </a:lnTo>
                    <a:lnTo>
                      <a:pt x="1931" y="199"/>
                    </a:lnTo>
                    <a:lnTo>
                      <a:pt x="1868" y="210"/>
                    </a:lnTo>
                    <a:lnTo>
                      <a:pt x="1794" y="224"/>
                    </a:lnTo>
                    <a:lnTo>
                      <a:pt x="1707" y="234"/>
                    </a:lnTo>
                    <a:lnTo>
                      <a:pt x="1612" y="245"/>
                    </a:lnTo>
                    <a:lnTo>
                      <a:pt x="1510" y="252"/>
                    </a:lnTo>
                    <a:lnTo>
                      <a:pt x="1398" y="259"/>
                    </a:lnTo>
                    <a:lnTo>
                      <a:pt x="1279" y="264"/>
                    </a:lnTo>
                    <a:lnTo>
                      <a:pt x="1154" y="269"/>
                    </a:lnTo>
                    <a:lnTo>
                      <a:pt x="898" y="269"/>
                    </a:lnTo>
                    <a:lnTo>
                      <a:pt x="772" y="264"/>
                    </a:lnTo>
                    <a:lnTo>
                      <a:pt x="653" y="259"/>
                    </a:lnTo>
                    <a:lnTo>
                      <a:pt x="542" y="252"/>
                    </a:lnTo>
                    <a:lnTo>
                      <a:pt x="439" y="245"/>
                    </a:lnTo>
                    <a:lnTo>
                      <a:pt x="344" y="234"/>
                    </a:lnTo>
                    <a:lnTo>
                      <a:pt x="258" y="224"/>
                    </a:lnTo>
                    <a:lnTo>
                      <a:pt x="183" y="210"/>
                    </a:lnTo>
                    <a:lnTo>
                      <a:pt x="121" y="199"/>
                    </a:lnTo>
                    <a:lnTo>
                      <a:pt x="69" y="182"/>
                    </a:lnTo>
                    <a:lnTo>
                      <a:pt x="30" y="168"/>
                    </a:lnTo>
                    <a:lnTo>
                      <a:pt x="7" y="152"/>
                    </a:lnTo>
                    <a:lnTo>
                      <a:pt x="0" y="136"/>
                    </a:lnTo>
                    <a:lnTo>
                      <a:pt x="7" y="119"/>
                    </a:lnTo>
                    <a:lnTo>
                      <a:pt x="30" y="103"/>
                    </a:lnTo>
                    <a:lnTo>
                      <a:pt x="69" y="87"/>
                    </a:lnTo>
                    <a:lnTo>
                      <a:pt x="121" y="73"/>
                    </a:lnTo>
                    <a:lnTo>
                      <a:pt x="183" y="59"/>
                    </a:lnTo>
                    <a:lnTo>
                      <a:pt x="258" y="45"/>
                    </a:lnTo>
                    <a:lnTo>
                      <a:pt x="344" y="35"/>
                    </a:lnTo>
                    <a:lnTo>
                      <a:pt x="439" y="24"/>
                    </a:lnTo>
                    <a:lnTo>
                      <a:pt x="542" y="17"/>
                    </a:lnTo>
                    <a:lnTo>
                      <a:pt x="653" y="10"/>
                    </a:lnTo>
                    <a:lnTo>
                      <a:pt x="772" y="5"/>
                    </a:lnTo>
                    <a:lnTo>
                      <a:pt x="89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42"/>
              <p:cNvSpPr/>
              <p:nvPr/>
            </p:nvSpPr>
            <p:spPr>
              <a:xfrm>
                <a:off x="8477250" y="4017963"/>
                <a:ext cx="2633663" cy="860425"/>
              </a:xfrm>
              <a:custGeom>
                <a:rect b="b" l="l" r="r" t="t"/>
                <a:pathLst>
                  <a:path extrusionOk="0" h="542" w="1659">
                    <a:moveTo>
                      <a:pt x="719" y="0"/>
                    </a:moveTo>
                    <a:lnTo>
                      <a:pt x="942" y="0"/>
                    </a:lnTo>
                    <a:lnTo>
                      <a:pt x="1051" y="5"/>
                    </a:lnTo>
                    <a:lnTo>
                      <a:pt x="1154" y="10"/>
                    </a:lnTo>
                    <a:lnTo>
                      <a:pt x="1249" y="14"/>
                    </a:lnTo>
                    <a:lnTo>
                      <a:pt x="1338" y="24"/>
                    </a:lnTo>
                    <a:lnTo>
                      <a:pt x="1417" y="33"/>
                    </a:lnTo>
                    <a:lnTo>
                      <a:pt x="1487" y="42"/>
                    </a:lnTo>
                    <a:lnTo>
                      <a:pt x="1545" y="54"/>
                    </a:lnTo>
                    <a:lnTo>
                      <a:pt x="1594" y="66"/>
                    </a:lnTo>
                    <a:lnTo>
                      <a:pt x="1628" y="80"/>
                    </a:lnTo>
                    <a:lnTo>
                      <a:pt x="1652" y="94"/>
                    </a:lnTo>
                    <a:lnTo>
                      <a:pt x="1659" y="108"/>
                    </a:lnTo>
                    <a:lnTo>
                      <a:pt x="1659" y="542"/>
                    </a:lnTo>
                    <a:lnTo>
                      <a:pt x="0" y="542"/>
                    </a:lnTo>
                    <a:lnTo>
                      <a:pt x="0" y="108"/>
                    </a:lnTo>
                    <a:lnTo>
                      <a:pt x="7" y="94"/>
                    </a:lnTo>
                    <a:lnTo>
                      <a:pt x="30" y="80"/>
                    </a:lnTo>
                    <a:lnTo>
                      <a:pt x="65" y="66"/>
                    </a:lnTo>
                    <a:lnTo>
                      <a:pt x="114" y="54"/>
                    </a:lnTo>
                    <a:lnTo>
                      <a:pt x="172" y="42"/>
                    </a:lnTo>
                    <a:lnTo>
                      <a:pt x="244" y="33"/>
                    </a:lnTo>
                    <a:lnTo>
                      <a:pt x="323" y="24"/>
                    </a:lnTo>
                    <a:lnTo>
                      <a:pt x="412" y="14"/>
                    </a:lnTo>
                    <a:lnTo>
                      <a:pt x="507" y="10"/>
                    </a:lnTo>
                    <a:lnTo>
                      <a:pt x="609" y="5"/>
                    </a:lnTo>
                    <a:lnTo>
                      <a:pt x="71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42"/>
              <p:cNvSpPr/>
              <p:nvPr/>
            </p:nvSpPr>
            <p:spPr>
              <a:xfrm>
                <a:off x="8477250" y="4703763"/>
                <a:ext cx="2633663" cy="349250"/>
              </a:xfrm>
              <a:custGeom>
                <a:rect b="b" l="l" r="r" t="t"/>
                <a:pathLst>
                  <a:path extrusionOk="0" h="220" w="1659">
                    <a:moveTo>
                      <a:pt x="719" y="0"/>
                    </a:moveTo>
                    <a:lnTo>
                      <a:pt x="942" y="0"/>
                    </a:lnTo>
                    <a:lnTo>
                      <a:pt x="1051" y="5"/>
                    </a:lnTo>
                    <a:lnTo>
                      <a:pt x="1154" y="10"/>
                    </a:lnTo>
                    <a:lnTo>
                      <a:pt x="1249" y="14"/>
                    </a:lnTo>
                    <a:lnTo>
                      <a:pt x="1338" y="24"/>
                    </a:lnTo>
                    <a:lnTo>
                      <a:pt x="1417" y="33"/>
                    </a:lnTo>
                    <a:lnTo>
                      <a:pt x="1487" y="42"/>
                    </a:lnTo>
                    <a:lnTo>
                      <a:pt x="1545" y="54"/>
                    </a:lnTo>
                    <a:lnTo>
                      <a:pt x="1594" y="68"/>
                    </a:lnTo>
                    <a:lnTo>
                      <a:pt x="1628" y="80"/>
                    </a:lnTo>
                    <a:lnTo>
                      <a:pt x="1652" y="96"/>
                    </a:lnTo>
                    <a:lnTo>
                      <a:pt x="1659" y="110"/>
                    </a:lnTo>
                    <a:lnTo>
                      <a:pt x="1652" y="124"/>
                    </a:lnTo>
                    <a:lnTo>
                      <a:pt x="1628" y="140"/>
                    </a:lnTo>
                    <a:lnTo>
                      <a:pt x="1594" y="152"/>
                    </a:lnTo>
                    <a:lnTo>
                      <a:pt x="1545" y="166"/>
                    </a:lnTo>
                    <a:lnTo>
                      <a:pt x="1487" y="178"/>
                    </a:lnTo>
                    <a:lnTo>
                      <a:pt x="1417" y="187"/>
                    </a:lnTo>
                    <a:lnTo>
                      <a:pt x="1338" y="196"/>
                    </a:lnTo>
                    <a:lnTo>
                      <a:pt x="1249" y="206"/>
                    </a:lnTo>
                    <a:lnTo>
                      <a:pt x="1154" y="210"/>
                    </a:lnTo>
                    <a:lnTo>
                      <a:pt x="1051" y="215"/>
                    </a:lnTo>
                    <a:lnTo>
                      <a:pt x="942" y="220"/>
                    </a:lnTo>
                    <a:lnTo>
                      <a:pt x="719" y="220"/>
                    </a:lnTo>
                    <a:lnTo>
                      <a:pt x="609" y="215"/>
                    </a:lnTo>
                    <a:lnTo>
                      <a:pt x="507" y="210"/>
                    </a:lnTo>
                    <a:lnTo>
                      <a:pt x="412" y="206"/>
                    </a:lnTo>
                    <a:lnTo>
                      <a:pt x="323" y="196"/>
                    </a:lnTo>
                    <a:lnTo>
                      <a:pt x="244" y="187"/>
                    </a:lnTo>
                    <a:lnTo>
                      <a:pt x="172" y="178"/>
                    </a:lnTo>
                    <a:lnTo>
                      <a:pt x="114" y="166"/>
                    </a:lnTo>
                    <a:lnTo>
                      <a:pt x="65" y="152"/>
                    </a:lnTo>
                    <a:lnTo>
                      <a:pt x="30" y="140"/>
                    </a:lnTo>
                    <a:lnTo>
                      <a:pt x="7" y="124"/>
                    </a:lnTo>
                    <a:lnTo>
                      <a:pt x="0" y="110"/>
                    </a:lnTo>
                    <a:lnTo>
                      <a:pt x="7" y="96"/>
                    </a:lnTo>
                    <a:lnTo>
                      <a:pt x="30" y="80"/>
                    </a:lnTo>
                    <a:lnTo>
                      <a:pt x="65" y="68"/>
                    </a:lnTo>
                    <a:lnTo>
                      <a:pt x="114" y="54"/>
                    </a:lnTo>
                    <a:lnTo>
                      <a:pt x="172" y="42"/>
                    </a:lnTo>
                    <a:lnTo>
                      <a:pt x="244" y="33"/>
                    </a:lnTo>
                    <a:lnTo>
                      <a:pt x="323" y="24"/>
                    </a:lnTo>
                    <a:lnTo>
                      <a:pt x="412" y="14"/>
                    </a:lnTo>
                    <a:lnTo>
                      <a:pt x="507" y="10"/>
                    </a:lnTo>
                    <a:lnTo>
                      <a:pt x="609" y="5"/>
                    </a:lnTo>
                    <a:lnTo>
                      <a:pt x="71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42"/>
              <p:cNvSpPr/>
              <p:nvPr/>
            </p:nvSpPr>
            <p:spPr>
              <a:xfrm>
                <a:off x="8797925" y="4992688"/>
                <a:ext cx="2001838" cy="831850"/>
              </a:xfrm>
              <a:custGeom>
                <a:rect b="b" l="l" r="r" t="t"/>
                <a:pathLst>
                  <a:path extrusionOk="0" h="524" w="1261">
                    <a:moveTo>
                      <a:pt x="528" y="0"/>
                    </a:moveTo>
                    <a:lnTo>
                      <a:pt x="733" y="0"/>
                    </a:lnTo>
                    <a:lnTo>
                      <a:pt x="831" y="5"/>
                    </a:lnTo>
                    <a:lnTo>
                      <a:pt x="922" y="10"/>
                    </a:lnTo>
                    <a:lnTo>
                      <a:pt x="1003" y="17"/>
                    </a:lnTo>
                    <a:lnTo>
                      <a:pt x="1077" y="26"/>
                    </a:lnTo>
                    <a:lnTo>
                      <a:pt x="1140" y="35"/>
                    </a:lnTo>
                    <a:lnTo>
                      <a:pt x="1191" y="45"/>
                    </a:lnTo>
                    <a:lnTo>
                      <a:pt x="1229" y="59"/>
                    </a:lnTo>
                    <a:lnTo>
                      <a:pt x="1252" y="71"/>
                    </a:lnTo>
                    <a:lnTo>
                      <a:pt x="1261" y="85"/>
                    </a:lnTo>
                    <a:lnTo>
                      <a:pt x="1261" y="524"/>
                    </a:lnTo>
                    <a:lnTo>
                      <a:pt x="0" y="524"/>
                    </a:lnTo>
                    <a:lnTo>
                      <a:pt x="0" y="85"/>
                    </a:lnTo>
                    <a:lnTo>
                      <a:pt x="10" y="71"/>
                    </a:lnTo>
                    <a:lnTo>
                      <a:pt x="33" y="59"/>
                    </a:lnTo>
                    <a:lnTo>
                      <a:pt x="70" y="45"/>
                    </a:lnTo>
                    <a:lnTo>
                      <a:pt x="121" y="35"/>
                    </a:lnTo>
                    <a:lnTo>
                      <a:pt x="186" y="26"/>
                    </a:lnTo>
                    <a:lnTo>
                      <a:pt x="258" y="17"/>
                    </a:lnTo>
                    <a:lnTo>
                      <a:pt x="342" y="10"/>
                    </a:lnTo>
                    <a:lnTo>
                      <a:pt x="433" y="5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42"/>
              <p:cNvSpPr/>
              <p:nvPr/>
            </p:nvSpPr>
            <p:spPr>
              <a:xfrm>
                <a:off x="8797925" y="5689600"/>
                <a:ext cx="2001838" cy="263525"/>
              </a:xfrm>
              <a:custGeom>
                <a:rect b="b" l="l" r="r" t="t"/>
                <a:pathLst>
                  <a:path extrusionOk="0" h="166" w="1261">
                    <a:moveTo>
                      <a:pt x="528" y="0"/>
                    </a:moveTo>
                    <a:lnTo>
                      <a:pt x="733" y="0"/>
                    </a:lnTo>
                    <a:lnTo>
                      <a:pt x="831" y="5"/>
                    </a:lnTo>
                    <a:lnTo>
                      <a:pt x="922" y="10"/>
                    </a:lnTo>
                    <a:lnTo>
                      <a:pt x="1003" y="17"/>
                    </a:lnTo>
                    <a:lnTo>
                      <a:pt x="1077" y="26"/>
                    </a:lnTo>
                    <a:lnTo>
                      <a:pt x="1140" y="35"/>
                    </a:lnTo>
                    <a:lnTo>
                      <a:pt x="1191" y="45"/>
                    </a:lnTo>
                    <a:lnTo>
                      <a:pt x="1229" y="59"/>
                    </a:lnTo>
                    <a:lnTo>
                      <a:pt x="1252" y="70"/>
                    </a:lnTo>
                    <a:lnTo>
                      <a:pt x="1261" y="85"/>
                    </a:lnTo>
                    <a:lnTo>
                      <a:pt x="1252" y="99"/>
                    </a:lnTo>
                    <a:lnTo>
                      <a:pt x="1229" y="110"/>
                    </a:lnTo>
                    <a:lnTo>
                      <a:pt x="1191" y="122"/>
                    </a:lnTo>
                    <a:lnTo>
                      <a:pt x="1140" y="134"/>
                    </a:lnTo>
                    <a:lnTo>
                      <a:pt x="1077" y="143"/>
                    </a:lnTo>
                    <a:lnTo>
                      <a:pt x="1003" y="150"/>
                    </a:lnTo>
                    <a:lnTo>
                      <a:pt x="922" y="157"/>
                    </a:lnTo>
                    <a:lnTo>
                      <a:pt x="831" y="162"/>
                    </a:lnTo>
                    <a:lnTo>
                      <a:pt x="733" y="166"/>
                    </a:lnTo>
                    <a:lnTo>
                      <a:pt x="528" y="166"/>
                    </a:lnTo>
                    <a:lnTo>
                      <a:pt x="433" y="162"/>
                    </a:lnTo>
                    <a:lnTo>
                      <a:pt x="342" y="157"/>
                    </a:lnTo>
                    <a:lnTo>
                      <a:pt x="258" y="150"/>
                    </a:lnTo>
                    <a:lnTo>
                      <a:pt x="186" y="143"/>
                    </a:lnTo>
                    <a:lnTo>
                      <a:pt x="121" y="134"/>
                    </a:lnTo>
                    <a:lnTo>
                      <a:pt x="70" y="122"/>
                    </a:lnTo>
                    <a:lnTo>
                      <a:pt x="33" y="110"/>
                    </a:lnTo>
                    <a:lnTo>
                      <a:pt x="10" y="99"/>
                    </a:lnTo>
                    <a:lnTo>
                      <a:pt x="0" y="85"/>
                    </a:lnTo>
                    <a:lnTo>
                      <a:pt x="10" y="70"/>
                    </a:lnTo>
                    <a:lnTo>
                      <a:pt x="33" y="59"/>
                    </a:lnTo>
                    <a:lnTo>
                      <a:pt x="70" y="45"/>
                    </a:lnTo>
                    <a:lnTo>
                      <a:pt x="121" y="35"/>
                    </a:lnTo>
                    <a:lnTo>
                      <a:pt x="186" y="26"/>
                    </a:lnTo>
                    <a:lnTo>
                      <a:pt x="258" y="17"/>
                    </a:lnTo>
                    <a:lnTo>
                      <a:pt x="342" y="10"/>
                    </a:lnTo>
                    <a:lnTo>
                      <a:pt x="433" y="5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301;p42"/>
            <p:cNvGrpSpPr/>
            <p:nvPr/>
          </p:nvGrpSpPr>
          <p:grpSpPr>
            <a:xfrm>
              <a:off x="4031351" y="1606910"/>
              <a:ext cx="4128300" cy="3903613"/>
              <a:chOff x="4166496" y="1608414"/>
              <a:chExt cx="4128300" cy="3903613"/>
            </a:xfrm>
          </p:grpSpPr>
          <p:sp>
            <p:nvSpPr>
              <p:cNvPr id="302" name="Google Shape;302;p42"/>
              <p:cNvSpPr/>
              <p:nvPr/>
            </p:nvSpPr>
            <p:spPr>
              <a:xfrm>
                <a:off x="6002538" y="2133600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42"/>
              <p:cNvSpPr/>
              <p:nvPr/>
            </p:nvSpPr>
            <p:spPr>
              <a:xfrm>
                <a:off x="6002538" y="3062514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42"/>
              <p:cNvSpPr txBox="1"/>
              <p:nvPr/>
            </p:nvSpPr>
            <p:spPr>
              <a:xfrm>
                <a:off x="4166496" y="1608414"/>
                <a:ext cx="4128300" cy="5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4438"/>
                    </a:solidFill>
                    <a:latin typeface="Roboto"/>
                    <a:ea typeface="Roboto"/>
                    <a:cs typeface="Roboto"/>
                    <a:sym typeface="Roboto"/>
                  </a:rPr>
                  <a:t>CUSTOMER</a:t>
                </a:r>
                <a:endParaRPr b="1" sz="2400">
                  <a:solidFill>
                    <a:srgbClr val="FF44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05" name="Google Shape;305;p42"/>
              <p:cNvSpPr txBox="1"/>
              <p:nvPr/>
            </p:nvSpPr>
            <p:spPr>
              <a:xfrm>
                <a:off x="5311661" y="2590800"/>
                <a:ext cx="1839000" cy="36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ONBOARDING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306" name="Google Shape;306;p42"/>
              <p:cNvSpPr txBox="1"/>
              <p:nvPr/>
            </p:nvSpPr>
            <p:spPr>
              <a:xfrm>
                <a:off x="4886593" y="3519704"/>
                <a:ext cx="2764800" cy="36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ENGAGE &amp; DISCOVER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307" name="Google Shape;307;p42"/>
              <p:cNvSpPr txBox="1"/>
              <p:nvPr/>
            </p:nvSpPr>
            <p:spPr>
              <a:xfrm>
                <a:off x="5273186" y="4372428"/>
                <a:ext cx="1915800" cy="368400"/>
              </a:xfrm>
              <a:prstGeom prst="rect">
                <a:avLst/>
              </a:prstGeom>
              <a:solidFill>
                <a:srgbClr val="001A70"/>
              </a:solidFill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BUY &amp; TRY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308" name="Google Shape;308;p42"/>
              <p:cNvSpPr/>
              <p:nvPr/>
            </p:nvSpPr>
            <p:spPr>
              <a:xfrm>
                <a:off x="6002538" y="3947886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42"/>
              <p:cNvSpPr/>
              <p:nvPr/>
            </p:nvSpPr>
            <p:spPr>
              <a:xfrm>
                <a:off x="6002538" y="4807857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42"/>
              <p:cNvSpPr txBox="1"/>
              <p:nvPr/>
            </p:nvSpPr>
            <p:spPr>
              <a:xfrm>
                <a:off x="5288997" y="5236027"/>
                <a:ext cx="1884300" cy="27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REPEAT &amp; REWARD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sp>
        <p:nvSpPr>
          <p:cNvPr id="311" name="Google Shape;311;p42"/>
          <p:cNvSpPr txBox="1"/>
          <p:nvPr>
            <p:ph type="title"/>
          </p:nvPr>
        </p:nvSpPr>
        <p:spPr>
          <a:xfrm>
            <a:off x="825425" y="0"/>
            <a:ext cx="8494800" cy="6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Customer Adoption Framework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75428" y="0"/>
            <a:ext cx="14412201" cy="807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43"/>
          <p:cNvGrpSpPr/>
          <p:nvPr/>
        </p:nvGrpSpPr>
        <p:grpSpPr>
          <a:xfrm>
            <a:off x="2678025" y="612031"/>
            <a:ext cx="3452597" cy="3471119"/>
            <a:chOff x="4031344" y="1540761"/>
            <a:chExt cx="4128420" cy="4401064"/>
          </a:xfrm>
        </p:grpSpPr>
        <p:grpSp>
          <p:nvGrpSpPr>
            <p:cNvPr id="319" name="Google Shape;319;p43"/>
            <p:cNvGrpSpPr/>
            <p:nvPr/>
          </p:nvGrpSpPr>
          <p:grpSpPr>
            <a:xfrm>
              <a:off x="4031344" y="1540761"/>
              <a:ext cx="4128420" cy="4401064"/>
              <a:chOff x="7442200" y="904875"/>
              <a:chExt cx="4735513" cy="5048250"/>
            </a:xfrm>
          </p:grpSpPr>
          <p:sp>
            <p:nvSpPr>
              <p:cNvPr id="320" name="Google Shape;320;p43"/>
              <p:cNvSpPr/>
              <p:nvPr/>
            </p:nvSpPr>
            <p:spPr>
              <a:xfrm>
                <a:off x="7442200" y="904875"/>
                <a:ext cx="4735513" cy="1011238"/>
              </a:xfrm>
              <a:custGeom>
                <a:rect b="b" l="l" r="r" t="t"/>
                <a:pathLst>
                  <a:path extrusionOk="0" h="637" w="2983">
                    <a:moveTo>
                      <a:pt x="1329" y="0"/>
                    </a:moveTo>
                    <a:lnTo>
                      <a:pt x="1655" y="0"/>
                    </a:lnTo>
                    <a:lnTo>
                      <a:pt x="1813" y="5"/>
                    </a:lnTo>
                    <a:lnTo>
                      <a:pt x="1964" y="9"/>
                    </a:lnTo>
                    <a:lnTo>
                      <a:pt x="2108" y="16"/>
                    </a:lnTo>
                    <a:lnTo>
                      <a:pt x="2246" y="26"/>
                    </a:lnTo>
                    <a:lnTo>
                      <a:pt x="2374" y="37"/>
                    </a:lnTo>
                    <a:lnTo>
                      <a:pt x="2490" y="49"/>
                    </a:lnTo>
                    <a:lnTo>
                      <a:pt x="2599" y="63"/>
                    </a:lnTo>
                    <a:lnTo>
                      <a:pt x="2695" y="79"/>
                    </a:lnTo>
                    <a:lnTo>
                      <a:pt x="2778" y="96"/>
                    </a:lnTo>
                    <a:lnTo>
                      <a:pt x="2851" y="114"/>
                    </a:lnTo>
                    <a:lnTo>
                      <a:pt x="2906" y="133"/>
                    </a:lnTo>
                    <a:lnTo>
                      <a:pt x="2948" y="154"/>
                    </a:lnTo>
                    <a:lnTo>
                      <a:pt x="2974" y="175"/>
                    </a:lnTo>
                    <a:lnTo>
                      <a:pt x="2983" y="196"/>
                    </a:lnTo>
                    <a:lnTo>
                      <a:pt x="2983" y="637"/>
                    </a:lnTo>
                    <a:lnTo>
                      <a:pt x="0" y="637"/>
                    </a:lnTo>
                    <a:lnTo>
                      <a:pt x="0" y="196"/>
                    </a:lnTo>
                    <a:lnTo>
                      <a:pt x="10" y="175"/>
                    </a:lnTo>
                    <a:lnTo>
                      <a:pt x="35" y="154"/>
                    </a:lnTo>
                    <a:lnTo>
                      <a:pt x="77" y="133"/>
                    </a:lnTo>
                    <a:lnTo>
                      <a:pt x="133" y="114"/>
                    </a:lnTo>
                    <a:lnTo>
                      <a:pt x="205" y="96"/>
                    </a:lnTo>
                    <a:lnTo>
                      <a:pt x="289" y="79"/>
                    </a:lnTo>
                    <a:lnTo>
                      <a:pt x="384" y="63"/>
                    </a:lnTo>
                    <a:lnTo>
                      <a:pt x="494" y="49"/>
                    </a:lnTo>
                    <a:lnTo>
                      <a:pt x="610" y="37"/>
                    </a:lnTo>
                    <a:lnTo>
                      <a:pt x="738" y="26"/>
                    </a:lnTo>
                    <a:lnTo>
                      <a:pt x="875" y="16"/>
                    </a:lnTo>
                    <a:lnTo>
                      <a:pt x="1019" y="9"/>
                    </a:lnTo>
                    <a:lnTo>
                      <a:pt x="1171" y="5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43"/>
              <p:cNvSpPr/>
              <p:nvPr/>
            </p:nvSpPr>
            <p:spPr>
              <a:xfrm>
                <a:off x="7442200" y="1609725"/>
                <a:ext cx="4735513" cy="619125"/>
              </a:xfrm>
              <a:custGeom>
                <a:rect b="b" l="l" r="r" t="t"/>
                <a:pathLst>
                  <a:path extrusionOk="0" h="390" w="2983">
                    <a:moveTo>
                      <a:pt x="1329" y="0"/>
                    </a:moveTo>
                    <a:lnTo>
                      <a:pt x="1655" y="0"/>
                    </a:lnTo>
                    <a:lnTo>
                      <a:pt x="1813" y="4"/>
                    </a:lnTo>
                    <a:lnTo>
                      <a:pt x="1964" y="9"/>
                    </a:lnTo>
                    <a:lnTo>
                      <a:pt x="2108" y="16"/>
                    </a:lnTo>
                    <a:lnTo>
                      <a:pt x="2246" y="25"/>
                    </a:lnTo>
                    <a:lnTo>
                      <a:pt x="2374" y="37"/>
                    </a:lnTo>
                    <a:lnTo>
                      <a:pt x="2490" y="49"/>
                    </a:lnTo>
                    <a:lnTo>
                      <a:pt x="2599" y="63"/>
                    </a:lnTo>
                    <a:lnTo>
                      <a:pt x="2695" y="79"/>
                    </a:lnTo>
                    <a:lnTo>
                      <a:pt x="2778" y="95"/>
                    </a:lnTo>
                    <a:lnTo>
                      <a:pt x="2851" y="114"/>
                    </a:lnTo>
                    <a:lnTo>
                      <a:pt x="2906" y="133"/>
                    </a:lnTo>
                    <a:lnTo>
                      <a:pt x="2948" y="151"/>
                    </a:lnTo>
                    <a:lnTo>
                      <a:pt x="2974" y="172"/>
                    </a:lnTo>
                    <a:lnTo>
                      <a:pt x="2983" y="193"/>
                    </a:lnTo>
                    <a:lnTo>
                      <a:pt x="2974" y="214"/>
                    </a:lnTo>
                    <a:lnTo>
                      <a:pt x="2948" y="235"/>
                    </a:lnTo>
                    <a:lnTo>
                      <a:pt x="2906" y="254"/>
                    </a:lnTo>
                    <a:lnTo>
                      <a:pt x="2851" y="275"/>
                    </a:lnTo>
                    <a:lnTo>
                      <a:pt x="2778" y="292"/>
                    </a:lnTo>
                    <a:lnTo>
                      <a:pt x="2695" y="308"/>
                    </a:lnTo>
                    <a:lnTo>
                      <a:pt x="2599" y="324"/>
                    </a:lnTo>
                    <a:lnTo>
                      <a:pt x="2490" y="338"/>
                    </a:lnTo>
                    <a:lnTo>
                      <a:pt x="2374" y="352"/>
                    </a:lnTo>
                    <a:lnTo>
                      <a:pt x="2246" y="362"/>
                    </a:lnTo>
                    <a:lnTo>
                      <a:pt x="2108" y="371"/>
                    </a:lnTo>
                    <a:lnTo>
                      <a:pt x="1964" y="380"/>
                    </a:lnTo>
                    <a:lnTo>
                      <a:pt x="1813" y="385"/>
                    </a:lnTo>
                    <a:lnTo>
                      <a:pt x="1655" y="390"/>
                    </a:lnTo>
                    <a:lnTo>
                      <a:pt x="1329" y="390"/>
                    </a:lnTo>
                    <a:lnTo>
                      <a:pt x="1171" y="385"/>
                    </a:lnTo>
                    <a:lnTo>
                      <a:pt x="1019" y="380"/>
                    </a:lnTo>
                    <a:lnTo>
                      <a:pt x="875" y="371"/>
                    </a:lnTo>
                    <a:lnTo>
                      <a:pt x="738" y="362"/>
                    </a:lnTo>
                    <a:lnTo>
                      <a:pt x="610" y="352"/>
                    </a:lnTo>
                    <a:lnTo>
                      <a:pt x="494" y="338"/>
                    </a:lnTo>
                    <a:lnTo>
                      <a:pt x="384" y="324"/>
                    </a:lnTo>
                    <a:lnTo>
                      <a:pt x="289" y="308"/>
                    </a:lnTo>
                    <a:lnTo>
                      <a:pt x="205" y="292"/>
                    </a:lnTo>
                    <a:lnTo>
                      <a:pt x="133" y="275"/>
                    </a:lnTo>
                    <a:lnTo>
                      <a:pt x="77" y="254"/>
                    </a:lnTo>
                    <a:lnTo>
                      <a:pt x="35" y="235"/>
                    </a:lnTo>
                    <a:lnTo>
                      <a:pt x="10" y="214"/>
                    </a:lnTo>
                    <a:lnTo>
                      <a:pt x="0" y="193"/>
                    </a:lnTo>
                    <a:lnTo>
                      <a:pt x="10" y="172"/>
                    </a:lnTo>
                    <a:lnTo>
                      <a:pt x="35" y="151"/>
                    </a:lnTo>
                    <a:lnTo>
                      <a:pt x="77" y="133"/>
                    </a:lnTo>
                    <a:lnTo>
                      <a:pt x="133" y="114"/>
                    </a:lnTo>
                    <a:lnTo>
                      <a:pt x="205" y="95"/>
                    </a:lnTo>
                    <a:lnTo>
                      <a:pt x="289" y="79"/>
                    </a:lnTo>
                    <a:lnTo>
                      <a:pt x="384" y="63"/>
                    </a:lnTo>
                    <a:lnTo>
                      <a:pt x="494" y="49"/>
                    </a:lnTo>
                    <a:lnTo>
                      <a:pt x="610" y="37"/>
                    </a:lnTo>
                    <a:lnTo>
                      <a:pt x="738" y="25"/>
                    </a:lnTo>
                    <a:lnTo>
                      <a:pt x="875" y="16"/>
                    </a:lnTo>
                    <a:lnTo>
                      <a:pt x="1019" y="9"/>
                    </a:lnTo>
                    <a:lnTo>
                      <a:pt x="1171" y="4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43"/>
              <p:cNvSpPr/>
              <p:nvPr/>
            </p:nvSpPr>
            <p:spPr>
              <a:xfrm>
                <a:off x="7834313" y="1976438"/>
                <a:ext cx="3952875" cy="966788"/>
              </a:xfrm>
              <a:custGeom>
                <a:rect b="b" l="l" r="r" t="t"/>
                <a:pathLst>
                  <a:path extrusionOk="0" h="609" w="2490">
                    <a:moveTo>
                      <a:pt x="1100" y="0"/>
                    </a:moveTo>
                    <a:lnTo>
                      <a:pt x="1389" y="0"/>
                    </a:lnTo>
                    <a:lnTo>
                      <a:pt x="1531" y="4"/>
                    </a:lnTo>
                    <a:lnTo>
                      <a:pt x="1666" y="9"/>
                    </a:lnTo>
                    <a:lnTo>
                      <a:pt x="1794" y="16"/>
                    </a:lnTo>
                    <a:lnTo>
                      <a:pt x="1913" y="26"/>
                    </a:lnTo>
                    <a:lnTo>
                      <a:pt x="2024" y="37"/>
                    </a:lnTo>
                    <a:lnTo>
                      <a:pt x="2127" y="49"/>
                    </a:lnTo>
                    <a:lnTo>
                      <a:pt x="2217" y="61"/>
                    </a:lnTo>
                    <a:lnTo>
                      <a:pt x="2296" y="77"/>
                    </a:lnTo>
                    <a:lnTo>
                      <a:pt x="2364" y="93"/>
                    </a:lnTo>
                    <a:lnTo>
                      <a:pt x="2417" y="110"/>
                    </a:lnTo>
                    <a:lnTo>
                      <a:pt x="2457" y="126"/>
                    </a:lnTo>
                    <a:lnTo>
                      <a:pt x="2480" y="145"/>
                    </a:lnTo>
                    <a:lnTo>
                      <a:pt x="2490" y="163"/>
                    </a:lnTo>
                    <a:lnTo>
                      <a:pt x="2490" y="609"/>
                    </a:lnTo>
                    <a:lnTo>
                      <a:pt x="0" y="609"/>
                    </a:lnTo>
                    <a:lnTo>
                      <a:pt x="0" y="163"/>
                    </a:lnTo>
                    <a:lnTo>
                      <a:pt x="9" y="145"/>
                    </a:lnTo>
                    <a:lnTo>
                      <a:pt x="33" y="126"/>
                    </a:lnTo>
                    <a:lnTo>
                      <a:pt x="72" y="110"/>
                    </a:lnTo>
                    <a:lnTo>
                      <a:pt x="126" y="93"/>
                    </a:lnTo>
                    <a:lnTo>
                      <a:pt x="193" y="77"/>
                    </a:lnTo>
                    <a:lnTo>
                      <a:pt x="272" y="61"/>
                    </a:lnTo>
                    <a:lnTo>
                      <a:pt x="365" y="49"/>
                    </a:lnTo>
                    <a:lnTo>
                      <a:pt x="465" y="37"/>
                    </a:lnTo>
                    <a:lnTo>
                      <a:pt x="577" y="26"/>
                    </a:lnTo>
                    <a:lnTo>
                      <a:pt x="696" y="16"/>
                    </a:lnTo>
                    <a:lnTo>
                      <a:pt x="824" y="9"/>
                    </a:lnTo>
                    <a:lnTo>
                      <a:pt x="959" y="4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43"/>
              <p:cNvSpPr/>
              <p:nvPr/>
            </p:nvSpPr>
            <p:spPr>
              <a:xfrm>
                <a:off x="7834313" y="2684463"/>
                <a:ext cx="3952875" cy="514350"/>
              </a:xfrm>
              <a:custGeom>
                <a:rect b="b" l="l" r="r" t="t"/>
                <a:pathLst>
                  <a:path extrusionOk="0" h="324" w="2490">
                    <a:moveTo>
                      <a:pt x="1100" y="0"/>
                    </a:moveTo>
                    <a:lnTo>
                      <a:pt x="1389" y="0"/>
                    </a:lnTo>
                    <a:lnTo>
                      <a:pt x="1531" y="4"/>
                    </a:lnTo>
                    <a:lnTo>
                      <a:pt x="1666" y="9"/>
                    </a:lnTo>
                    <a:lnTo>
                      <a:pt x="1794" y="16"/>
                    </a:lnTo>
                    <a:lnTo>
                      <a:pt x="1913" y="25"/>
                    </a:lnTo>
                    <a:lnTo>
                      <a:pt x="2024" y="35"/>
                    </a:lnTo>
                    <a:lnTo>
                      <a:pt x="2127" y="46"/>
                    </a:lnTo>
                    <a:lnTo>
                      <a:pt x="2217" y="61"/>
                    </a:lnTo>
                    <a:lnTo>
                      <a:pt x="2296" y="75"/>
                    </a:lnTo>
                    <a:lnTo>
                      <a:pt x="2364" y="91"/>
                    </a:lnTo>
                    <a:lnTo>
                      <a:pt x="2417" y="107"/>
                    </a:lnTo>
                    <a:lnTo>
                      <a:pt x="2457" y="126"/>
                    </a:lnTo>
                    <a:lnTo>
                      <a:pt x="2480" y="145"/>
                    </a:lnTo>
                    <a:lnTo>
                      <a:pt x="2490" y="163"/>
                    </a:lnTo>
                    <a:lnTo>
                      <a:pt x="2480" y="182"/>
                    </a:lnTo>
                    <a:lnTo>
                      <a:pt x="2457" y="201"/>
                    </a:lnTo>
                    <a:lnTo>
                      <a:pt x="2417" y="217"/>
                    </a:lnTo>
                    <a:lnTo>
                      <a:pt x="2364" y="233"/>
                    </a:lnTo>
                    <a:lnTo>
                      <a:pt x="2296" y="250"/>
                    </a:lnTo>
                    <a:lnTo>
                      <a:pt x="2217" y="264"/>
                    </a:lnTo>
                    <a:lnTo>
                      <a:pt x="2127" y="278"/>
                    </a:lnTo>
                    <a:lnTo>
                      <a:pt x="2024" y="289"/>
                    </a:lnTo>
                    <a:lnTo>
                      <a:pt x="1913" y="299"/>
                    </a:lnTo>
                    <a:lnTo>
                      <a:pt x="1794" y="308"/>
                    </a:lnTo>
                    <a:lnTo>
                      <a:pt x="1666" y="315"/>
                    </a:lnTo>
                    <a:lnTo>
                      <a:pt x="1531" y="320"/>
                    </a:lnTo>
                    <a:lnTo>
                      <a:pt x="1389" y="324"/>
                    </a:lnTo>
                    <a:lnTo>
                      <a:pt x="1100" y="324"/>
                    </a:lnTo>
                    <a:lnTo>
                      <a:pt x="959" y="320"/>
                    </a:lnTo>
                    <a:lnTo>
                      <a:pt x="824" y="315"/>
                    </a:lnTo>
                    <a:lnTo>
                      <a:pt x="696" y="308"/>
                    </a:lnTo>
                    <a:lnTo>
                      <a:pt x="577" y="299"/>
                    </a:lnTo>
                    <a:lnTo>
                      <a:pt x="465" y="289"/>
                    </a:lnTo>
                    <a:lnTo>
                      <a:pt x="365" y="278"/>
                    </a:lnTo>
                    <a:lnTo>
                      <a:pt x="272" y="264"/>
                    </a:lnTo>
                    <a:lnTo>
                      <a:pt x="193" y="250"/>
                    </a:lnTo>
                    <a:lnTo>
                      <a:pt x="126" y="233"/>
                    </a:lnTo>
                    <a:lnTo>
                      <a:pt x="72" y="217"/>
                    </a:lnTo>
                    <a:lnTo>
                      <a:pt x="33" y="201"/>
                    </a:lnTo>
                    <a:lnTo>
                      <a:pt x="9" y="182"/>
                    </a:lnTo>
                    <a:lnTo>
                      <a:pt x="0" y="163"/>
                    </a:lnTo>
                    <a:lnTo>
                      <a:pt x="9" y="145"/>
                    </a:lnTo>
                    <a:lnTo>
                      <a:pt x="33" y="126"/>
                    </a:lnTo>
                    <a:lnTo>
                      <a:pt x="72" y="107"/>
                    </a:lnTo>
                    <a:lnTo>
                      <a:pt x="126" y="91"/>
                    </a:lnTo>
                    <a:lnTo>
                      <a:pt x="193" y="75"/>
                    </a:lnTo>
                    <a:lnTo>
                      <a:pt x="272" y="61"/>
                    </a:lnTo>
                    <a:lnTo>
                      <a:pt x="365" y="46"/>
                    </a:lnTo>
                    <a:lnTo>
                      <a:pt x="465" y="35"/>
                    </a:lnTo>
                    <a:lnTo>
                      <a:pt x="577" y="25"/>
                    </a:lnTo>
                    <a:lnTo>
                      <a:pt x="696" y="16"/>
                    </a:lnTo>
                    <a:lnTo>
                      <a:pt x="824" y="9"/>
                    </a:lnTo>
                    <a:lnTo>
                      <a:pt x="959" y="4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43"/>
              <p:cNvSpPr/>
              <p:nvPr/>
            </p:nvSpPr>
            <p:spPr>
              <a:xfrm>
                <a:off x="8181975" y="3028950"/>
                <a:ext cx="3257550" cy="915988"/>
              </a:xfrm>
              <a:custGeom>
                <a:rect b="b" l="l" r="r" t="t"/>
                <a:pathLst>
                  <a:path extrusionOk="0" h="577" w="2052">
                    <a:moveTo>
                      <a:pt x="898" y="0"/>
                    </a:moveTo>
                    <a:lnTo>
                      <a:pt x="1154" y="0"/>
                    </a:lnTo>
                    <a:lnTo>
                      <a:pt x="1279" y="5"/>
                    </a:lnTo>
                    <a:lnTo>
                      <a:pt x="1398" y="9"/>
                    </a:lnTo>
                    <a:lnTo>
                      <a:pt x="1510" y="16"/>
                    </a:lnTo>
                    <a:lnTo>
                      <a:pt x="1612" y="23"/>
                    </a:lnTo>
                    <a:lnTo>
                      <a:pt x="1707" y="35"/>
                    </a:lnTo>
                    <a:lnTo>
                      <a:pt x="1794" y="44"/>
                    </a:lnTo>
                    <a:lnTo>
                      <a:pt x="1868" y="58"/>
                    </a:lnTo>
                    <a:lnTo>
                      <a:pt x="1931" y="72"/>
                    </a:lnTo>
                    <a:lnTo>
                      <a:pt x="1982" y="86"/>
                    </a:lnTo>
                    <a:lnTo>
                      <a:pt x="2022" y="103"/>
                    </a:lnTo>
                    <a:lnTo>
                      <a:pt x="2045" y="119"/>
                    </a:lnTo>
                    <a:lnTo>
                      <a:pt x="2052" y="135"/>
                    </a:lnTo>
                    <a:lnTo>
                      <a:pt x="2052" y="577"/>
                    </a:lnTo>
                    <a:lnTo>
                      <a:pt x="0" y="577"/>
                    </a:lnTo>
                    <a:lnTo>
                      <a:pt x="0" y="135"/>
                    </a:lnTo>
                    <a:lnTo>
                      <a:pt x="7" y="119"/>
                    </a:lnTo>
                    <a:lnTo>
                      <a:pt x="30" y="103"/>
                    </a:lnTo>
                    <a:lnTo>
                      <a:pt x="69" y="86"/>
                    </a:lnTo>
                    <a:lnTo>
                      <a:pt x="121" y="72"/>
                    </a:lnTo>
                    <a:lnTo>
                      <a:pt x="183" y="58"/>
                    </a:lnTo>
                    <a:lnTo>
                      <a:pt x="258" y="44"/>
                    </a:lnTo>
                    <a:lnTo>
                      <a:pt x="344" y="35"/>
                    </a:lnTo>
                    <a:lnTo>
                      <a:pt x="439" y="23"/>
                    </a:lnTo>
                    <a:lnTo>
                      <a:pt x="542" y="16"/>
                    </a:lnTo>
                    <a:lnTo>
                      <a:pt x="653" y="9"/>
                    </a:lnTo>
                    <a:lnTo>
                      <a:pt x="772" y="5"/>
                    </a:lnTo>
                    <a:lnTo>
                      <a:pt x="89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43"/>
              <p:cNvSpPr/>
              <p:nvPr/>
            </p:nvSpPr>
            <p:spPr>
              <a:xfrm>
                <a:off x="8181975" y="3729038"/>
                <a:ext cx="3257550" cy="427038"/>
              </a:xfrm>
              <a:custGeom>
                <a:rect b="b" l="l" r="r" t="t"/>
                <a:pathLst>
                  <a:path extrusionOk="0" h="269" w="2052">
                    <a:moveTo>
                      <a:pt x="898" y="0"/>
                    </a:moveTo>
                    <a:lnTo>
                      <a:pt x="1154" y="0"/>
                    </a:lnTo>
                    <a:lnTo>
                      <a:pt x="1279" y="5"/>
                    </a:lnTo>
                    <a:lnTo>
                      <a:pt x="1398" y="10"/>
                    </a:lnTo>
                    <a:lnTo>
                      <a:pt x="1510" y="17"/>
                    </a:lnTo>
                    <a:lnTo>
                      <a:pt x="1612" y="24"/>
                    </a:lnTo>
                    <a:lnTo>
                      <a:pt x="1707" y="35"/>
                    </a:lnTo>
                    <a:lnTo>
                      <a:pt x="1794" y="45"/>
                    </a:lnTo>
                    <a:lnTo>
                      <a:pt x="1868" y="59"/>
                    </a:lnTo>
                    <a:lnTo>
                      <a:pt x="1931" y="73"/>
                    </a:lnTo>
                    <a:lnTo>
                      <a:pt x="1982" y="87"/>
                    </a:lnTo>
                    <a:lnTo>
                      <a:pt x="2022" y="103"/>
                    </a:lnTo>
                    <a:lnTo>
                      <a:pt x="2045" y="119"/>
                    </a:lnTo>
                    <a:lnTo>
                      <a:pt x="2052" y="136"/>
                    </a:lnTo>
                    <a:lnTo>
                      <a:pt x="2045" y="152"/>
                    </a:lnTo>
                    <a:lnTo>
                      <a:pt x="2022" y="168"/>
                    </a:lnTo>
                    <a:lnTo>
                      <a:pt x="1982" y="182"/>
                    </a:lnTo>
                    <a:lnTo>
                      <a:pt x="1931" y="199"/>
                    </a:lnTo>
                    <a:lnTo>
                      <a:pt x="1868" y="210"/>
                    </a:lnTo>
                    <a:lnTo>
                      <a:pt x="1794" y="224"/>
                    </a:lnTo>
                    <a:lnTo>
                      <a:pt x="1707" y="234"/>
                    </a:lnTo>
                    <a:lnTo>
                      <a:pt x="1612" y="245"/>
                    </a:lnTo>
                    <a:lnTo>
                      <a:pt x="1510" y="252"/>
                    </a:lnTo>
                    <a:lnTo>
                      <a:pt x="1398" y="259"/>
                    </a:lnTo>
                    <a:lnTo>
                      <a:pt x="1279" y="264"/>
                    </a:lnTo>
                    <a:lnTo>
                      <a:pt x="1154" y="269"/>
                    </a:lnTo>
                    <a:lnTo>
                      <a:pt x="898" y="269"/>
                    </a:lnTo>
                    <a:lnTo>
                      <a:pt x="772" y="264"/>
                    </a:lnTo>
                    <a:lnTo>
                      <a:pt x="653" y="259"/>
                    </a:lnTo>
                    <a:lnTo>
                      <a:pt x="542" y="252"/>
                    </a:lnTo>
                    <a:lnTo>
                      <a:pt x="439" y="245"/>
                    </a:lnTo>
                    <a:lnTo>
                      <a:pt x="344" y="234"/>
                    </a:lnTo>
                    <a:lnTo>
                      <a:pt x="258" y="224"/>
                    </a:lnTo>
                    <a:lnTo>
                      <a:pt x="183" y="210"/>
                    </a:lnTo>
                    <a:lnTo>
                      <a:pt x="121" y="199"/>
                    </a:lnTo>
                    <a:lnTo>
                      <a:pt x="69" y="182"/>
                    </a:lnTo>
                    <a:lnTo>
                      <a:pt x="30" y="168"/>
                    </a:lnTo>
                    <a:lnTo>
                      <a:pt x="7" y="152"/>
                    </a:lnTo>
                    <a:lnTo>
                      <a:pt x="0" y="136"/>
                    </a:lnTo>
                    <a:lnTo>
                      <a:pt x="7" y="119"/>
                    </a:lnTo>
                    <a:lnTo>
                      <a:pt x="30" y="103"/>
                    </a:lnTo>
                    <a:lnTo>
                      <a:pt x="69" y="87"/>
                    </a:lnTo>
                    <a:lnTo>
                      <a:pt x="121" y="73"/>
                    </a:lnTo>
                    <a:lnTo>
                      <a:pt x="183" y="59"/>
                    </a:lnTo>
                    <a:lnTo>
                      <a:pt x="258" y="45"/>
                    </a:lnTo>
                    <a:lnTo>
                      <a:pt x="344" y="35"/>
                    </a:lnTo>
                    <a:lnTo>
                      <a:pt x="439" y="24"/>
                    </a:lnTo>
                    <a:lnTo>
                      <a:pt x="542" y="17"/>
                    </a:lnTo>
                    <a:lnTo>
                      <a:pt x="653" y="10"/>
                    </a:lnTo>
                    <a:lnTo>
                      <a:pt x="772" y="5"/>
                    </a:lnTo>
                    <a:lnTo>
                      <a:pt x="89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43"/>
              <p:cNvSpPr/>
              <p:nvPr/>
            </p:nvSpPr>
            <p:spPr>
              <a:xfrm>
                <a:off x="8477250" y="4017963"/>
                <a:ext cx="2633663" cy="860425"/>
              </a:xfrm>
              <a:custGeom>
                <a:rect b="b" l="l" r="r" t="t"/>
                <a:pathLst>
                  <a:path extrusionOk="0" h="542" w="1659">
                    <a:moveTo>
                      <a:pt x="719" y="0"/>
                    </a:moveTo>
                    <a:lnTo>
                      <a:pt x="942" y="0"/>
                    </a:lnTo>
                    <a:lnTo>
                      <a:pt x="1051" y="5"/>
                    </a:lnTo>
                    <a:lnTo>
                      <a:pt x="1154" y="10"/>
                    </a:lnTo>
                    <a:lnTo>
                      <a:pt x="1249" y="14"/>
                    </a:lnTo>
                    <a:lnTo>
                      <a:pt x="1338" y="24"/>
                    </a:lnTo>
                    <a:lnTo>
                      <a:pt x="1417" y="33"/>
                    </a:lnTo>
                    <a:lnTo>
                      <a:pt x="1487" y="42"/>
                    </a:lnTo>
                    <a:lnTo>
                      <a:pt x="1545" y="54"/>
                    </a:lnTo>
                    <a:lnTo>
                      <a:pt x="1594" y="66"/>
                    </a:lnTo>
                    <a:lnTo>
                      <a:pt x="1628" y="80"/>
                    </a:lnTo>
                    <a:lnTo>
                      <a:pt x="1652" y="94"/>
                    </a:lnTo>
                    <a:lnTo>
                      <a:pt x="1659" y="108"/>
                    </a:lnTo>
                    <a:lnTo>
                      <a:pt x="1659" y="542"/>
                    </a:lnTo>
                    <a:lnTo>
                      <a:pt x="0" y="542"/>
                    </a:lnTo>
                    <a:lnTo>
                      <a:pt x="0" y="108"/>
                    </a:lnTo>
                    <a:lnTo>
                      <a:pt x="7" y="94"/>
                    </a:lnTo>
                    <a:lnTo>
                      <a:pt x="30" y="80"/>
                    </a:lnTo>
                    <a:lnTo>
                      <a:pt x="65" y="66"/>
                    </a:lnTo>
                    <a:lnTo>
                      <a:pt x="114" y="54"/>
                    </a:lnTo>
                    <a:lnTo>
                      <a:pt x="172" y="42"/>
                    </a:lnTo>
                    <a:lnTo>
                      <a:pt x="244" y="33"/>
                    </a:lnTo>
                    <a:lnTo>
                      <a:pt x="323" y="24"/>
                    </a:lnTo>
                    <a:lnTo>
                      <a:pt x="412" y="14"/>
                    </a:lnTo>
                    <a:lnTo>
                      <a:pt x="507" y="10"/>
                    </a:lnTo>
                    <a:lnTo>
                      <a:pt x="609" y="5"/>
                    </a:lnTo>
                    <a:lnTo>
                      <a:pt x="71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43"/>
              <p:cNvSpPr/>
              <p:nvPr/>
            </p:nvSpPr>
            <p:spPr>
              <a:xfrm>
                <a:off x="8477250" y="4703763"/>
                <a:ext cx="2633663" cy="349250"/>
              </a:xfrm>
              <a:custGeom>
                <a:rect b="b" l="l" r="r" t="t"/>
                <a:pathLst>
                  <a:path extrusionOk="0" h="220" w="1659">
                    <a:moveTo>
                      <a:pt x="719" y="0"/>
                    </a:moveTo>
                    <a:lnTo>
                      <a:pt x="942" y="0"/>
                    </a:lnTo>
                    <a:lnTo>
                      <a:pt x="1051" y="5"/>
                    </a:lnTo>
                    <a:lnTo>
                      <a:pt x="1154" y="10"/>
                    </a:lnTo>
                    <a:lnTo>
                      <a:pt x="1249" y="14"/>
                    </a:lnTo>
                    <a:lnTo>
                      <a:pt x="1338" y="24"/>
                    </a:lnTo>
                    <a:lnTo>
                      <a:pt x="1417" y="33"/>
                    </a:lnTo>
                    <a:lnTo>
                      <a:pt x="1487" y="42"/>
                    </a:lnTo>
                    <a:lnTo>
                      <a:pt x="1545" y="54"/>
                    </a:lnTo>
                    <a:lnTo>
                      <a:pt x="1594" y="68"/>
                    </a:lnTo>
                    <a:lnTo>
                      <a:pt x="1628" y="80"/>
                    </a:lnTo>
                    <a:lnTo>
                      <a:pt x="1652" y="96"/>
                    </a:lnTo>
                    <a:lnTo>
                      <a:pt x="1659" y="110"/>
                    </a:lnTo>
                    <a:lnTo>
                      <a:pt x="1652" y="124"/>
                    </a:lnTo>
                    <a:lnTo>
                      <a:pt x="1628" y="140"/>
                    </a:lnTo>
                    <a:lnTo>
                      <a:pt x="1594" y="152"/>
                    </a:lnTo>
                    <a:lnTo>
                      <a:pt x="1545" y="166"/>
                    </a:lnTo>
                    <a:lnTo>
                      <a:pt x="1487" y="178"/>
                    </a:lnTo>
                    <a:lnTo>
                      <a:pt x="1417" y="187"/>
                    </a:lnTo>
                    <a:lnTo>
                      <a:pt x="1338" y="196"/>
                    </a:lnTo>
                    <a:lnTo>
                      <a:pt x="1249" y="206"/>
                    </a:lnTo>
                    <a:lnTo>
                      <a:pt x="1154" y="210"/>
                    </a:lnTo>
                    <a:lnTo>
                      <a:pt x="1051" y="215"/>
                    </a:lnTo>
                    <a:lnTo>
                      <a:pt x="942" y="220"/>
                    </a:lnTo>
                    <a:lnTo>
                      <a:pt x="719" y="220"/>
                    </a:lnTo>
                    <a:lnTo>
                      <a:pt x="609" y="215"/>
                    </a:lnTo>
                    <a:lnTo>
                      <a:pt x="507" y="210"/>
                    </a:lnTo>
                    <a:lnTo>
                      <a:pt x="412" y="206"/>
                    </a:lnTo>
                    <a:lnTo>
                      <a:pt x="323" y="196"/>
                    </a:lnTo>
                    <a:lnTo>
                      <a:pt x="244" y="187"/>
                    </a:lnTo>
                    <a:lnTo>
                      <a:pt x="172" y="178"/>
                    </a:lnTo>
                    <a:lnTo>
                      <a:pt x="114" y="166"/>
                    </a:lnTo>
                    <a:lnTo>
                      <a:pt x="65" y="152"/>
                    </a:lnTo>
                    <a:lnTo>
                      <a:pt x="30" y="140"/>
                    </a:lnTo>
                    <a:lnTo>
                      <a:pt x="7" y="124"/>
                    </a:lnTo>
                    <a:lnTo>
                      <a:pt x="0" y="110"/>
                    </a:lnTo>
                    <a:lnTo>
                      <a:pt x="7" y="96"/>
                    </a:lnTo>
                    <a:lnTo>
                      <a:pt x="30" y="80"/>
                    </a:lnTo>
                    <a:lnTo>
                      <a:pt x="65" y="68"/>
                    </a:lnTo>
                    <a:lnTo>
                      <a:pt x="114" y="54"/>
                    </a:lnTo>
                    <a:lnTo>
                      <a:pt x="172" y="42"/>
                    </a:lnTo>
                    <a:lnTo>
                      <a:pt x="244" y="33"/>
                    </a:lnTo>
                    <a:lnTo>
                      <a:pt x="323" y="24"/>
                    </a:lnTo>
                    <a:lnTo>
                      <a:pt x="412" y="14"/>
                    </a:lnTo>
                    <a:lnTo>
                      <a:pt x="507" y="10"/>
                    </a:lnTo>
                    <a:lnTo>
                      <a:pt x="609" y="5"/>
                    </a:lnTo>
                    <a:lnTo>
                      <a:pt x="71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43"/>
              <p:cNvSpPr/>
              <p:nvPr/>
            </p:nvSpPr>
            <p:spPr>
              <a:xfrm>
                <a:off x="8797925" y="4992688"/>
                <a:ext cx="2001838" cy="831850"/>
              </a:xfrm>
              <a:custGeom>
                <a:rect b="b" l="l" r="r" t="t"/>
                <a:pathLst>
                  <a:path extrusionOk="0" h="524" w="1261">
                    <a:moveTo>
                      <a:pt x="528" y="0"/>
                    </a:moveTo>
                    <a:lnTo>
                      <a:pt x="733" y="0"/>
                    </a:lnTo>
                    <a:lnTo>
                      <a:pt x="831" y="5"/>
                    </a:lnTo>
                    <a:lnTo>
                      <a:pt x="922" y="10"/>
                    </a:lnTo>
                    <a:lnTo>
                      <a:pt x="1003" y="17"/>
                    </a:lnTo>
                    <a:lnTo>
                      <a:pt x="1077" y="26"/>
                    </a:lnTo>
                    <a:lnTo>
                      <a:pt x="1140" y="35"/>
                    </a:lnTo>
                    <a:lnTo>
                      <a:pt x="1191" y="45"/>
                    </a:lnTo>
                    <a:lnTo>
                      <a:pt x="1229" y="59"/>
                    </a:lnTo>
                    <a:lnTo>
                      <a:pt x="1252" y="71"/>
                    </a:lnTo>
                    <a:lnTo>
                      <a:pt x="1261" y="85"/>
                    </a:lnTo>
                    <a:lnTo>
                      <a:pt x="1261" y="524"/>
                    </a:lnTo>
                    <a:lnTo>
                      <a:pt x="0" y="524"/>
                    </a:lnTo>
                    <a:lnTo>
                      <a:pt x="0" y="85"/>
                    </a:lnTo>
                    <a:lnTo>
                      <a:pt x="10" y="71"/>
                    </a:lnTo>
                    <a:lnTo>
                      <a:pt x="33" y="59"/>
                    </a:lnTo>
                    <a:lnTo>
                      <a:pt x="70" y="45"/>
                    </a:lnTo>
                    <a:lnTo>
                      <a:pt x="121" y="35"/>
                    </a:lnTo>
                    <a:lnTo>
                      <a:pt x="186" y="26"/>
                    </a:lnTo>
                    <a:lnTo>
                      <a:pt x="258" y="17"/>
                    </a:lnTo>
                    <a:lnTo>
                      <a:pt x="342" y="10"/>
                    </a:lnTo>
                    <a:lnTo>
                      <a:pt x="433" y="5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43"/>
              <p:cNvSpPr/>
              <p:nvPr/>
            </p:nvSpPr>
            <p:spPr>
              <a:xfrm>
                <a:off x="8797925" y="5689600"/>
                <a:ext cx="2001838" cy="263525"/>
              </a:xfrm>
              <a:custGeom>
                <a:rect b="b" l="l" r="r" t="t"/>
                <a:pathLst>
                  <a:path extrusionOk="0" h="166" w="1261">
                    <a:moveTo>
                      <a:pt x="528" y="0"/>
                    </a:moveTo>
                    <a:lnTo>
                      <a:pt x="733" y="0"/>
                    </a:lnTo>
                    <a:lnTo>
                      <a:pt x="831" y="5"/>
                    </a:lnTo>
                    <a:lnTo>
                      <a:pt x="922" y="10"/>
                    </a:lnTo>
                    <a:lnTo>
                      <a:pt x="1003" y="17"/>
                    </a:lnTo>
                    <a:lnTo>
                      <a:pt x="1077" y="26"/>
                    </a:lnTo>
                    <a:lnTo>
                      <a:pt x="1140" y="35"/>
                    </a:lnTo>
                    <a:lnTo>
                      <a:pt x="1191" y="45"/>
                    </a:lnTo>
                    <a:lnTo>
                      <a:pt x="1229" y="59"/>
                    </a:lnTo>
                    <a:lnTo>
                      <a:pt x="1252" y="70"/>
                    </a:lnTo>
                    <a:lnTo>
                      <a:pt x="1261" y="85"/>
                    </a:lnTo>
                    <a:lnTo>
                      <a:pt x="1252" y="99"/>
                    </a:lnTo>
                    <a:lnTo>
                      <a:pt x="1229" y="110"/>
                    </a:lnTo>
                    <a:lnTo>
                      <a:pt x="1191" y="122"/>
                    </a:lnTo>
                    <a:lnTo>
                      <a:pt x="1140" y="134"/>
                    </a:lnTo>
                    <a:lnTo>
                      <a:pt x="1077" y="143"/>
                    </a:lnTo>
                    <a:lnTo>
                      <a:pt x="1003" y="150"/>
                    </a:lnTo>
                    <a:lnTo>
                      <a:pt x="922" y="157"/>
                    </a:lnTo>
                    <a:lnTo>
                      <a:pt x="831" y="162"/>
                    </a:lnTo>
                    <a:lnTo>
                      <a:pt x="733" y="166"/>
                    </a:lnTo>
                    <a:lnTo>
                      <a:pt x="528" y="166"/>
                    </a:lnTo>
                    <a:lnTo>
                      <a:pt x="433" y="162"/>
                    </a:lnTo>
                    <a:lnTo>
                      <a:pt x="342" y="157"/>
                    </a:lnTo>
                    <a:lnTo>
                      <a:pt x="258" y="150"/>
                    </a:lnTo>
                    <a:lnTo>
                      <a:pt x="186" y="143"/>
                    </a:lnTo>
                    <a:lnTo>
                      <a:pt x="121" y="134"/>
                    </a:lnTo>
                    <a:lnTo>
                      <a:pt x="70" y="122"/>
                    </a:lnTo>
                    <a:lnTo>
                      <a:pt x="33" y="110"/>
                    </a:lnTo>
                    <a:lnTo>
                      <a:pt x="10" y="99"/>
                    </a:lnTo>
                    <a:lnTo>
                      <a:pt x="0" y="85"/>
                    </a:lnTo>
                    <a:lnTo>
                      <a:pt x="10" y="70"/>
                    </a:lnTo>
                    <a:lnTo>
                      <a:pt x="33" y="59"/>
                    </a:lnTo>
                    <a:lnTo>
                      <a:pt x="70" y="45"/>
                    </a:lnTo>
                    <a:lnTo>
                      <a:pt x="121" y="35"/>
                    </a:lnTo>
                    <a:lnTo>
                      <a:pt x="186" y="26"/>
                    </a:lnTo>
                    <a:lnTo>
                      <a:pt x="258" y="17"/>
                    </a:lnTo>
                    <a:lnTo>
                      <a:pt x="342" y="10"/>
                    </a:lnTo>
                    <a:lnTo>
                      <a:pt x="433" y="5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" name="Google Shape;330;p43"/>
            <p:cNvGrpSpPr/>
            <p:nvPr/>
          </p:nvGrpSpPr>
          <p:grpSpPr>
            <a:xfrm>
              <a:off x="4031351" y="1606910"/>
              <a:ext cx="4128300" cy="3977713"/>
              <a:chOff x="4166496" y="1608414"/>
              <a:chExt cx="4128300" cy="3977713"/>
            </a:xfrm>
          </p:grpSpPr>
          <p:sp>
            <p:nvSpPr>
              <p:cNvPr id="331" name="Google Shape;331;p43"/>
              <p:cNvSpPr/>
              <p:nvPr/>
            </p:nvSpPr>
            <p:spPr>
              <a:xfrm>
                <a:off x="6002538" y="2133600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43"/>
              <p:cNvSpPr/>
              <p:nvPr/>
            </p:nvSpPr>
            <p:spPr>
              <a:xfrm>
                <a:off x="6002538" y="3062514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43"/>
              <p:cNvSpPr txBox="1"/>
              <p:nvPr/>
            </p:nvSpPr>
            <p:spPr>
              <a:xfrm>
                <a:off x="4166496" y="1608414"/>
                <a:ext cx="4128300" cy="66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4438"/>
                    </a:solidFill>
                    <a:latin typeface="Roboto"/>
                    <a:ea typeface="Roboto"/>
                    <a:cs typeface="Roboto"/>
                    <a:sym typeface="Roboto"/>
                  </a:rPr>
                  <a:t>CUSTOMER</a:t>
                </a:r>
                <a:endParaRPr b="1" sz="2400">
                  <a:solidFill>
                    <a:srgbClr val="FF44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34" name="Google Shape;334;p43"/>
              <p:cNvSpPr txBox="1"/>
              <p:nvPr/>
            </p:nvSpPr>
            <p:spPr>
              <a:xfrm>
                <a:off x="5311661" y="2590800"/>
                <a:ext cx="1839000" cy="40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ONBOARDING</a:t>
                </a:r>
                <a:endParaRPr sz="11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335" name="Google Shape;335;p43"/>
              <p:cNvSpPr txBox="1"/>
              <p:nvPr/>
            </p:nvSpPr>
            <p:spPr>
              <a:xfrm>
                <a:off x="4886593" y="3519704"/>
                <a:ext cx="2764800" cy="44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ENGAGE &amp; DISCOVER</a:t>
                </a:r>
                <a:endParaRPr sz="13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336" name="Google Shape;336;p43"/>
              <p:cNvSpPr txBox="1"/>
              <p:nvPr/>
            </p:nvSpPr>
            <p:spPr>
              <a:xfrm>
                <a:off x="5273186" y="4372428"/>
                <a:ext cx="1915800" cy="467100"/>
              </a:xfrm>
              <a:prstGeom prst="rect">
                <a:avLst/>
              </a:prstGeom>
              <a:solidFill>
                <a:srgbClr val="001A70"/>
              </a:solidFill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BUY &amp; TRY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337" name="Google Shape;337;p43"/>
              <p:cNvSpPr/>
              <p:nvPr/>
            </p:nvSpPr>
            <p:spPr>
              <a:xfrm>
                <a:off x="6002538" y="3947886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43"/>
              <p:cNvSpPr/>
              <p:nvPr/>
            </p:nvSpPr>
            <p:spPr>
              <a:xfrm>
                <a:off x="6002538" y="4807857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43"/>
              <p:cNvSpPr txBox="1"/>
              <p:nvPr/>
            </p:nvSpPr>
            <p:spPr>
              <a:xfrm>
                <a:off x="5288997" y="5236027"/>
                <a:ext cx="1884300" cy="35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REPEAT &amp; REWARD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sp>
        <p:nvSpPr>
          <p:cNvPr id="340" name="Google Shape;340;p43"/>
          <p:cNvSpPr txBox="1"/>
          <p:nvPr/>
        </p:nvSpPr>
        <p:spPr>
          <a:xfrm>
            <a:off x="8035775" y="1905225"/>
            <a:ext cx="2651400" cy="1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5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b="1" lang="en-US" sz="2757">
                <a:solidFill>
                  <a:srgbClr val="FF4438"/>
                </a:solidFill>
                <a:latin typeface="Roboto"/>
                <a:ea typeface="Roboto"/>
                <a:cs typeface="Roboto"/>
                <a:sym typeface="Roboto"/>
              </a:rPr>
              <a:t>magic </a:t>
            </a:r>
            <a:r>
              <a:rPr b="1" lang="en-US" sz="275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happens here!</a:t>
            </a:r>
            <a:endParaRPr b="1" sz="2757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1" name="Google Shape;341;p43"/>
          <p:cNvCxnSpPr>
            <a:stCxn id="340" idx="1"/>
          </p:cNvCxnSpPr>
          <p:nvPr/>
        </p:nvCxnSpPr>
        <p:spPr>
          <a:xfrm rot="10800000">
            <a:off x="4595375" y="1265925"/>
            <a:ext cx="3440400" cy="1257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2" name="Google Shape;342;p43"/>
          <p:cNvCxnSpPr>
            <a:stCxn id="340" idx="1"/>
            <a:endCxn id="332" idx="3"/>
          </p:cNvCxnSpPr>
          <p:nvPr/>
        </p:nvCxnSpPr>
        <p:spPr>
          <a:xfrm rot="10800000">
            <a:off x="4595975" y="1961325"/>
            <a:ext cx="3439800" cy="561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3" name="Google Shape;343;p43"/>
          <p:cNvCxnSpPr>
            <a:stCxn id="340" idx="1"/>
            <a:endCxn id="337" idx="3"/>
          </p:cNvCxnSpPr>
          <p:nvPr/>
        </p:nvCxnSpPr>
        <p:spPr>
          <a:xfrm flipH="1">
            <a:off x="4595975" y="2523225"/>
            <a:ext cx="3439800" cy="136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4" name="Google Shape;344;p43"/>
          <p:cNvCxnSpPr>
            <a:stCxn id="340" idx="1"/>
            <a:endCxn id="338" idx="3"/>
          </p:cNvCxnSpPr>
          <p:nvPr/>
        </p:nvCxnSpPr>
        <p:spPr>
          <a:xfrm flipH="1">
            <a:off x="4595975" y="2523225"/>
            <a:ext cx="3439800" cy="814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1223681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4"/>
          <p:cNvSpPr/>
          <p:nvPr/>
        </p:nvSpPr>
        <p:spPr>
          <a:xfrm>
            <a:off x="1079047" y="266704"/>
            <a:ext cx="3924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Adoption??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1223681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5"/>
          <p:cNvSpPr/>
          <p:nvPr/>
        </p:nvSpPr>
        <p:spPr>
          <a:xfrm>
            <a:off x="1079047" y="266704"/>
            <a:ext cx="3924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Adoption??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45"/>
          <p:cNvSpPr/>
          <p:nvPr/>
        </p:nvSpPr>
        <p:spPr>
          <a:xfrm>
            <a:off x="5980825" y="19925"/>
            <a:ext cx="6255900" cy="6858000"/>
          </a:xfrm>
          <a:prstGeom prst="rect">
            <a:avLst/>
          </a:prstGeom>
          <a:solidFill>
            <a:srgbClr val="001A7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45"/>
          <p:cNvSpPr txBox="1"/>
          <p:nvPr>
            <p:ph idx="1" type="body"/>
          </p:nvPr>
        </p:nvSpPr>
        <p:spPr>
          <a:xfrm>
            <a:off x="6608874" y="335825"/>
            <a:ext cx="4999800" cy="25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Autofit/>
          </a:bodyPr>
          <a:lstStyle/>
          <a:p>
            <a:pPr indent="-328295" lvl="0" marL="279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70"/>
              <a:buFont typeface="Noto Sans Symbols"/>
              <a:buChar char="▪"/>
            </a:pPr>
            <a:r>
              <a:rPr lang="en-US" sz="3259">
                <a:solidFill>
                  <a:schemeClr val="lt1"/>
                </a:solidFill>
              </a:rPr>
              <a:t>They don't </a:t>
            </a:r>
            <a:r>
              <a:rPr b="1" lang="en-US" sz="3259">
                <a:solidFill>
                  <a:srgbClr val="FF4438"/>
                </a:solidFill>
              </a:rPr>
              <a:t>know </a:t>
            </a:r>
            <a:r>
              <a:rPr lang="en-US" sz="3259">
                <a:solidFill>
                  <a:schemeClr val="lt1"/>
                </a:solidFill>
              </a:rPr>
              <a:t>about it</a:t>
            </a:r>
            <a:endParaRPr sz="3259">
              <a:solidFill>
                <a:schemeClr val="lt1"/>
              </a:solidFill>
            </a:endParaRPr>
          </a:p>
          <a:p>
            <a:pPr indent="-328295" lvl="0" marL="279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70"/>
              <a:buFont typeface="Noto Sans Symbols"/>
              <a:buChar char="▪"/>
            </a:pPr>
            <a:r>
              <a:rPr lang="en-US" sz="3259">
                <a:solidFill>
                  <a:schemeClr val="lt1"/>
                </a:solidFill>
              </a:rPr>
              <a:t>They don't </a:t>
            </a:r>
            <a:r>
              <a:rPr b="1" lang="en-US" sz="3259">
                <a:solidFill>
                  <a:srgbClr val="FF4438"/>
                </a:solidFill>
              </a:rPr>
              <a:t>trust </a:t>
            </a:r>
            <a:r>
              <a:rPr lang="en-US" sz="3259">
                <a:solidFill>
                  <a:schemeClr val="lt1"/>
                </a:solidFill>
              </a:rPr>
              <a:t>it</a:t>
            </a:r>
            <a:endParaRPr sz="3259">
              <a:solidFill>
                <a:schemeClr val="lt1"/>
              </a:solidFill>
            </a:endParaRPr>
          </a:p>
          <a:p>
            <a:pPr indent="-328295" lvl="0" marL="279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70"/>
              <a:buFont typeface="Noto Sans Symbols"/>
              <a:buChar char="▪"/>
            </a:pPr>
            <a:r>
              <a:rPr lang="en-US" sz="3259">
                <a:solidFill>
                  <a:schemeClr val="lt1"/>
                </a:solidFill>
              </a:rPr>
              <a:t>They don't </a:t>
            </a:r>
            <a:r>
              <a:rPr b="1" lang="en-US" sz="3259">
                <a:solidFill>
                  <a:srgbClr val="FF4438"/>
                </a:solidFill>
              </a:rPr>
              <a:t>understand</a:t>
            </a:r>
            <a:r>
              <a:rPr lang="en-US" sz="3259">
                <a:solidFill>
                  <a:schemeClr val="lt1"/>
                </a:solidFill>
              </a:rPr>
              <a:t> it</a:t>
            </a:r>
            <a:endParaRPr sz="3259">
              <a:solidFill>
                <a:schemeClr val="lt1"/>
              </a:solidFill>
            </a:endParaRPr>
          </a:p>
          <a:p>
            <a:pPr indent="-328295" lvl="0" marL="279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70"/>
              <a:buFont typeface="Noto Sans Symbols"/>
              <a:buChar char="▪"/>
            </a:pPr>
            <a:r>
              <a:rPr lang="en-US" sz="3259">
                <a:solidFill>
                  <a:schemeClr val="lt1"/>
                </a:solidFill>
              </a:rPr>
              <a:t>They will </a:t>
            </a:r>
            <a:r>
              <a:rPr b="1" lang="en-US" sz="3259">
                <a:solidFill>
                  <a:srgbClr val="FF4438"/>
                </a:solidFill>
              </a:rPr>
              <a:t>never</a:t>
            </a:r>
            <a:r>
              <a:rPr lang="en-US" sz="3259">
                <a:solidFill>
                  <a:schemeClr val="lt1"/>
                </a:solidFill>
              </a:rPr>
              <a:t> use it</a:t>
            </a:r>
            <a:endParaRPr sz="3259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6"/>
          <p:cNvSpPr txBox="1"/>
          <p:nvPr>
            <p:ph type="title"/>
          </p:nvPr>
        </p:nvSpPr>
        <p:spPr>
          <a:xfrm>
            <a:off x="827000" y="1905000"/>
            <a:ext cx="3872400" cy="177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/>
              <a:t>Who is the most important person in your organization?</a:t>
            </a:r>
            <a:endParaRPr sz="4050"/>
          </a:p>
        </p:txBody>
      </p:sp>
      <p:pic>
        <p:nvPicPr>
          <p:cNvPr id="365" name="Google Shape;365;p46"/>
          <p:cNvPicPr preferRelativeResize="0"/>
          <p:nvPr/>
        </p:nvPicPr>
        <p:blipFill rotWithShape="1">
          <a:blip r:embed="rId3">
            <a:alphaModFix/>
          </a:blip>
          <a:srcRect b="0" l="21537" r="0" t="0"/>
          <a:stretch/>
        </p:blipFill>
        <p:spPr>
          <a:xfrm>
            <a:off x="5153473" y="0"/>
            <a:ext cx="6852800" cy="657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Google Shape;371;p47"/>
          <p:cNvCxnSpPr/>
          <p:nvPr/>
        </p:nvCxnSpPr>
        <p:spPr>
          <a:xfrm>
            <a:off x="841721" y="2211449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2" name="Google Shape;372;p47"/>
          <p:cNvSpPr txBox="1"/>
          <p:nvPr>
            <p:ph type="title"/>
          </p:nvPr>
        </p:nvSpPr>
        <p:spPr>
          <a:xfrm>
            <a:off x="685800" y="838200"/>
            <a:ext cx="10266300" cy="6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Getting</a:t>
            </a:r>
            <a:r>
              <a:rPr lang="en-US"/>
              <a:t> Customers Registered</a:t>
            </a:r>
            <a:endParaRPr/>
          </a:p>
        </p:txBody>
      </p:sp>
      <p:sp>
        <p:nvSpPr>
          <p:cNvPr id="373" name="Google Shape;373;p47"/>
          <p:cNvSpPr txBox="1"/>
          <p:nvPr>
            <p:ph idx="1" type="body"/>
          </p:nvPr>
        </p:nvSpPr>
        <p:spPr>
          <a:xfrm>
            <a:off x="703964" y="1620442"/>
            <a:ext cx="10494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Market internally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Get internal adoption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Partner with Sales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Incentivize your sales team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chemeClr val="lt1"/>
                </a:solidFill>
              </a:rPr>
              <a:t>Simplify the registration</a:t>
            </a:r>
            <a:r>
              <a:rPr lang="en-US" sz="2700"/>
              <a:t> process 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985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4" name="Google Shape;374;p47"/>
          <p:cNvCxnSpPr/>
          <p:nvPr/>
        </p:nvCxnSpPr>
        <p:spPr>
          <a:xfrm>
            <a:off x="841721" y="2784721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47"/>
          <p:cNvCxnSpPr/>
          <p:nvPr/>
        </p:nvCxnSpPr>
        <p:spPr>
          <a:xfrm>
            <a:off x="841721" y="3412042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47"/>
          <p:cNvCxnSpPr/>
          <p:nvPr/>
        </p:nvCxnSpPr>
        <p:spPr>
          <a:xfrm>
            <a:off x="841721" y="4052875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/>
          <p:nvPr/>
        </p:nvSpPr>
        <p:spPr>
          <a:xfrm>
            <a:off x="0" y="309000"/>
            <a:ext cx="4425900" cy="1096500"/>
          </a:xfrm>
          <a:prstGeom prst="round1Rect">
            <a:avLst>
              <a:gd fmla="val 16667" name="adj"/>
            </a:avLst>
          </a:prstGeom>
          <a:solidFill>
            <a:srgbClr val="FF4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30"/>
          <p:cNvSpPr txBox="1"/>
          <p:nvPr>
            <p:ph type="title"/>
          </p:nvPr>
        </p:nvSpPr>
        <p:spPr>
          <a:xfrm>
            <a:off x="409268" y="593367"/>
            <a:ext cx="11187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3200"/>
              <a:buFont typeface="Arial Black"/>
              <a:buNone/>
            </a:pPr>
            <a:r>
              <a:rPr lang="en-US">
                <a:solidFill>
                  <a:schemeClr val="lt1"/>
                </a:solidFill>
              </a:rPr>
              <a:t>Upcoming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4" name="Google Shape;134;p30"/>
          <p:cNvSpPr txBox="1"/>
          <p:nvPr>
            <p:ph idx="1" type="body"/>
          </p:nvPr>
        </p:nvSpPr>
        <p:spPr>
          <a:xfrm>
            <a:off x="409268" y="1765233"/>
            <a:ext cx="11124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800"/>
              <a:buFont typeface="Noto Sans Symbols"/>
              <a:buChar char="▪"/>
            </a:pPr>
            <a:r>
              <a:rPr b="1" lang="en-US">
                <a:solidFill>
                  <a:srgbClr val="001A70"/>
                </a:solidFill>
              </a:rPr>
              <a:t>YES! </a:t>
            </a:r>
            <a:r>
              <a:rPr lang="en-US">
                <a:solidFill>
                  <a:srgbClr val="001A70"/>
                </a:solidFill>
              </a:rPr>
              <a:t>We are recording</a:t>
            </a:r>
            <a:endParaRPr>
              <a:solidFill>
                <a:srgbClr val="001A70"/>
              </a:solidFill>
            </a:endParaRPr>
          </a:p>
          <a:p>
            <a:pPr indent="-45446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lang="en-US">
                <a:solidFill>
                  <a:srgbClr val="001A70"/>
                </a:solidFill>
              </a:rPr>
              <a:t>Questions in the chat</a:t>
            </a:r>
            <a:endParaRPr>
              <a:solidFill>
                <a:srgbClr val="001A70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800"/>
              <a:buFont typeface="Noto Sans Symbols"/>
              <a:buChar char="▪"/>
            </a:pPr>
            <a:r>
              <a:rPr b="1" lang="en-US">
                <a:solidFill>
                  <a:srgbClr val="001A70"/>
                </a:solidFill>
              </a:rPr>
              <a:t>B2B BootCamp: </a:t>
            </a:r>
            <a:r>
              <a:rPr lang="en-US">
                <a:solidFill>
                  <a:srgbClr val="001A70"/>
                </a:solidFill>
              </a:rPr>
              <a:t>onboard new employees, upskill existing ones</a:t>
            </a:r>
            <a:endParaRPr>
              <a:solidFill>
                <a:srgbClr val="001A70"/>
              </a:solidFill>
            </a:endParaRPr>
          </a:p>
          <a:p>
            <a:pPr indent="-45446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b="1" lang="en-US">
                <a:solidFill>
                  <a:srgbClr val="001A70"/>
                </a:solidFill>
              </a:rPr>
              <a:t>B2B eCommerce Association Show</a:t>
            </a:r>
            <a:r>
              <a:rPr lang="en-US">
                <a:solidFill>
                  <a:srgbClr val="001A70"/>
                </a:solidFill>
              </a:rPr>
              <a:t> - podcast / youtube channel</a:t>
            </a:r>
            <a:endParaRPr>
              <a:solidFill>
                <a:srgbClr val="001A70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800"/>
              <a:buFont typeface="Noto Sans Symbols"/>
              <a:buChar char="▪"/>
            </a:pPr>
            <a:r>
              <a:rPr b="1" lang="en-US">
                <a:solidFill>
                  <a:srgbClr val="001A70"/>
                </a:solidFill>
              </a:rPr>
              <a:t>Chicago: </a:t>
            </a:r>
            <a:r>
              <a:rPr lang="en-US">
                <a:solidFill>
                  <a:srgbClr val="001A70"/>
                </a:solidFill>
              </a:rPr>
              <a:t>October 03, Customer Adoption Live event</a:t>
            </a:r>
            <a:endParaRPr>
              <a:solidFill>
                <a:srgbClr val="001A70"/>
              </a:solidFill>
            </a:endParaRPr>
          </a:p>
          <a:p>
            <a:pPr indent="-45446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b="1" lang="en-US">
                <a:solidFill>
                  <a:srgbClr val="001A70"/>
                </a:solidFill>
              </a:rPr>
              <a:t>October 17: </a:t>
            </a:r>
            <a:r>
              <a:rPr lang="en-US">
                <a:solidFill>
                  <a:srgbClr val="001A70"/>
                </a:solidFill>
              </a:rPr>
              <a:t>How to select a B2B eCommerce Platform</a:t>
            </a:r>
            <a:endParaRPr>
              <a:solidFill>
                <a:srgbClr val="001A70"/>
              </a:solidFill>
            </a:endParaRPr>
          </a:p>
          <a:p>
            <a:pPr indent="-45446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b="1" lang="en-US">
                <a:solidFill>
                  <a:srgbClr val="001A70"/>
                </a:solidFill>
              </a:rPr>
              <a:t>November:</a:t>
            </a:r>
            <a:r>
              <a:rPr lang="en-US">
                <a:solidFill>
                  <a:srgbClr val="001A70"/>
                </a:solidFill>
              </a:rPr>
              <a:t> Shark Tank</a:t>
            </a:r>
            <a:endParaRPr>
              <a:solidFill>
                <a:srgbClr val="001A7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2" name="Google Shape;382;p48"/>
          <p:cNvCxnSpPr/>
          <p:nvPr/>
        </p:nvCxnSpPr>
        <p:spPr>
          <a:xfrm>
            <a:off x="841721" y="2211449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3" name="Google Shape;383;p48"/>
          <p:cNvSpPr txBox="1"/>
          <p:nvPr>
            <p:ph type="title"/>
          </p:nvPr>
        </p:nvSpPr>
        <p:spPr>
          <a:xfrm>
            <a:off x="685800" y="838200"/>
            <a:ext cx="10266300" cy="6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Keys to Onboard → Engage &amp; Discover</a:t>
            </a:r>
            <a:endParaRPr/>
          </a:p>
        </p:txBody>
      </p:sp>
      <p:sp>
        <p:nvSpPr>
          <p:cNvPr id="384" name="Google Shape;384;p48"/>
          <p:cNvSpPr txBox="1"/>
          <p:nvPr>
            <p:ph idx="1" type="body"/>
          </p:nvPr>
        </p:nvSpPr>
        <p:spPr>
          <a:xfrm>
            <a:off x="703975" y="1620450"/>
            <a:ext cx="10494900" cy="212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Search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Search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Search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985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cxnSp>
        <p:nvCxnSpPr>
          <p:cNvPr id="385" name="Google Shape;385;p48"/>
          <p:cNvCxnSpPr/>
          <p:nvPr/>
        </p:nvCxnSpPr>
        <p:spPr>
          <a:xfrm>
            <a:off x="841721" y="2784721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9"/>
          <p:cNvSpPr/>
          <p:nvPr/>
        </p:nvSpPr>
        <p:spPr>
          <a:xfrm>
            <a:off x="-358850" y="0"/>
            <a:ext cx="12994800" cy="65592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1" name="Google Shape;391;p49"/>
          <p:cNvCxnSpPr/>
          <p:nvPr/>
        </p:nvCxnSpPr>
        <p:spPr>
          <a:xfrm>
            <a:off x="6015632" y="0"/>
            <a:ext cx="0" cy="68580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2" name="Google Shape;392;p49"/>
          <p:cNvCxnSpPr/>
          <p:nvPr/>
        </p:nvCxnSpPr>
        <p:spPr>
          <a:xfrm>
            <a:off x="0" y="3467100"/>
            <a:ext cx="120063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3" name="Google Shape;393;p49"/>
          <p:cNvSpPr/>
          <p:nvPr/>
        </p:nvSpPr>
        <p:spPr>
          <a:xfrm>
            <a:off x="4022094" y="1417320"/>
            <a:ext cx="3962100" cy="4023300"/>
          </a:xfrm>
          <a:prstGeom prst="ellipse">
            <a:avLst/>
          </a:prstGeom>
          <a:solidFill>
            <a:schemeClr val="lt1"/>
          </a:solidFill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4" name="Google Shape;394;p49"/>
          <p:cNvSpPr txBox="1"/>
          <p:nvPr/>
        </p:nvSpPr>
        <p:spPr>
          <a:xfrm>
            <a:off x="212612" y="-419100"/>
            <a:ext cx="14883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95" name="Google Shape;395;p49"/>
          <p:cNvSpPr txBox="1"/>
          <p:nvPr/>
        </p:nvSpPr>
        <p:spPr>
          <a:xfrm>
            <a:off x="9784480" y="-542550"/>
            <a:ext cx="28515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96" name="Google Shape;396;p49"/>
          <p:cNvSpPr txBox="1"/>
          <p:nvPr/>
        </p:nvSpPr>
        <p:spPr>
          <a:xfrm>
            <a:off x="78231" y="3173708"/>
            <a:ext cx="14883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97" name="Google Shape;397;p49"/>
          <p:cNvSpPr txBox="1"/>
          <p:nvPr/>
        </p:nvSpPr>
        <p:spPr>
          <a:xfrm>
            <a:off x="9693719" y="3183889"/>
            <a:ext cx="28515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98" name="Google Shape;398;p49"/>
          <p:cNvSpPr/>
          <p:nvPr/>
        </p:nvSpPr>
        <p:spPr>
          <a:xfrm>
            <a:off x="4022100" y="2875168"/>
            <a:ext cx="39621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>
                <a:solidFill>
                  <a:srgbClr val="001A70"/>
                </a:solidFill>
                <a:latin typeface="Roboto Black"/>
                <a:ea typeface="Roboto Black"/>
                <a:cs typeface="Roboto Black"/>
                <a:sym typeface="Roboto Black"/>
              </a:rPr>
              <a:t>CONTENT</a:t>
            </a:r>
            <a:endParaRPr sz="100">
              <a:solidFill>
                <a:srgbClr val="001A7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9" name="Google Shape;399;p49"/>
          <p:cNvSpPr txBox="1"/>
          <p:nvPr/>
        </p:nvSpPr>
        <p:spPr>
          <a:xfrm>
            <a:off x="2165681" y="1799712"/>
            <a:ext cx="27219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325" lIns="120650" spcFirstLastPara="1" rIns="120650" wrap="square" tIns="603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1" lang="en-US" sz="4900">
                <a:solidFill>
                  <a:srgbClr val="FF4438"/>
                </a:solidFill>
                <a:latin typeface="Roboto"/>
                <a:ea typeface="Roboto"/>
                <a:cs typeface="Roboto"/>
                <a:sym typeface="Roboto"/>
              </a:rPr>
              <a:t>search</a:t>
            </a:r>
            <a:endParaRPr b="1" sz="1400">
              <a:solidFill>
                <a:srgbClr val="FF44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0" name="Google Shape;400;p49"/>
          <p:cNvSpPr txBox="1"/>
          <p:nvPr/>
        </p:nvSpPr>
        <p:spPr>
          <a:xfrm>
            <a:off x="7075887" y="1879924"/>
            <a:ext cx="2186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4438"/>
                </a:solidFill>
                <a:latin typeface="Roboto"/>
                <a:ea typeface="Roboto"/>
                <a:cs typeface="Roboto"/>
                <a:sym typeface="Roboto"/>
              </a:rPr>
              <a:t>action</a:t>
            </a:r>
            <a:endParaRPr b="1" sz="4400">
              <a:solidFill>
                <a:srgbClr val="FF44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49"/>
          <p:cNvSpPr txBox="1"/>
          <p:nvPr/>
        </p:nvSpPr>
        <p:spPr>
          <a:xfrm>
            <a:off x="2908174" y="5072799"/>
            <a:ext cx="27219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00">
                <a:solidFill>
                  <a:srgbClr val="FF4438"/>
                </a:solidFill>
                <a:latin typeface="Roboto"/>
                <a:ea typeface="Roboto"/>
                <a:cs typeface="Roboto"/>
                <a:sym typeface="Roboto"/>
              </a:rPr>
              <a:t>tools</a:t>
            </a:r>
            <a:endParaRPr b="1" sz="1400">
              <a:solidFill>
                <a:srgbClr val="FF44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p49"/>
          <p:cNvSpPr txBox="1"/>
          <p:nvPr/>
        </p:nvSpPr>
        <p:spPr>
          <a:xfrm>
            <a:off x="5505726" y="5120925"/>
            <a:ext cx="42696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00">
                <a:solidFill>
                  <a:srgbClr val="FF4438"/>
                </a:solidFill>
                <a:latin typeface="Roboto"/>
                <a:ea typeface="Roboto"/>
                <a:cs typeface="Roboto"/>
                <a:sym typeface="Roboto"/>
              </a:rPr>
              <a:t>consistent</a:t>
            </a:r>
            <a:endParaRPr b="1" sz="1400">
              <a:solidFill>
                <a:srgbClr val="FF44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8287" y="-19936"/>
            <a:ext cx="9449676" cy="657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04800"/>
            <a:ext cx="12006249" cy="596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2"/>
          <p:cNvSpPr/>
          <p:nvPr/>
        </p:nvSpPr>
        <p:spPr>
          <a:xfrm>
            <a:off x="0" y="309000"/>
            <a:ext cx="4425900" cy="1096500"/>
          </a:xfrm>
          <a:prstGeom prst="round1Rect">
            <a:avLst>
              <a:gd fmla="val 16667" name="adj"/>
            </a:avLst>
          </a:prstGeom>
          <a:solidFill>
            <a:srgbClr val="FF4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8" name="Google Shape;418;p52"/>
          <p:cNvSpPr txBox="1"/>
          <p:nvPr>
            <p:ph type="title"/>
          </p:nvPr>
        </p:nvSpPr>
        <p:spPr>
          <a:xfrm>
            <a:off x="409268" y="593367"/>
            <a:ext cx="11187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3200"/>
              <a:buFont typeface="Arial Black"/>
              <a:buNone/>
            </a:pPr>
            <a:r>
              <a:rPr lang="en-US">
                <a:solidFill>
                  <a:schemeClr val="lt1"/>
                </a:solidFill>
              </a:rPr>
              <a:t>Search Tactic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9" name="Google Shape;419;p52"/>
          <p:cNvSpPr txBox="1"/>
          <p:nvPr>
            <p:ph idx="1" type="body"/>
          </p:nvPr>
        </p:nvSpPr>
        <p:spPr>
          <a:xfrm>
            <a:off x="409268" y="1765233"/>
            <a:ext cx="11124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 fontScale="92500" lnSpcReduction="10000"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1A70"/>
                </a:solidFill>
              </a:rPr>
              <a:t>Use a digital shelf analytics tool or…</a:t>
            </a:r>
            <a:endParaRPr>
              <a:solidFill>
                <a:srgbClr val="001A7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1A70"/>
              </a:solidFill>
            </a:endParaRPr>
          </a:p>
          <a:p>
            <a:pPr indent="-4438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ct val="101559"/>
              <a:buFont typeface="Noto Sans Symbols"/>
              <a:buChar char="▪"/>
            </a:pPr>
            <a:r>
              <a:rPr lang="en-US">
                <a:solidFill>
                  <a:srgbClr val="001A70"/>
                </a:solidFill>
              </a:rPr>
              <a:t>Monthly, export the top 100 onsite searches for the prior month</a:t>
            </a:r>
            <a:endParaRPr>
              <a:solidFill>
                <a:srgbClr val="001A70"/>
              </a:solidFill>
            </a:endParaRPr>
          </a:p>
          <a:p>
            <a:pPr indent="-44386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1A70"/>
              </a:buClr>
              <a:buSzPct val="101559"/>
              <a:buFont typeface="Noto Sans Symbols"/>
              <a:buChar char="▪"/>
            </a:pPr>
            <a:r>
              <a:rPr lang="en-US">
                <a:solidFill>
                  <a:srgbClr val="001A70"/>
                </a:solidFill>
              </a:rPr>
              <a:t>Have a business analyst perform each search and review the results page</a:t>
            </a:r>
            <a:endParaRPr>
              <a:solidFill>
                <a:srgbClr val="001A70"/>
              </a:solidFill>
            </a:endParaRPr>
          </a:p>
          <a:p>
            <a:pPr indent="-204469" lvl="1" marL="6731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1A70"/>
              </a:buClr>
              <a:buSzPct val="101522"/>
              <a:buChar char="•"/>
            </a:pPr>
            <a:r>
              <a:rPr lang="en-US">
                <a:solidFill>
                  <a:srgbClr val="001A70"/>
                </a:solidFill>
              </a:rPr>
              <a:t>Are the search engine results applicable to the search term?</a:t>
            </a:r>
            <a:endParaRPr>
              <a:solidFill>
                <a:srgbClr val="001A70"/>
              </a:solidFill>
            </a:endParaRPr>
          </a:p>
          <a:p>
            <a:pPr indent="-204469" lvl="1" marL="6731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1A70"/>
              </a:buClr>
              <a:buSzPct val="101522"/>
              <a:buChar char="•"/>
            </a:pPr>
            <a:r>
              <a:rPr lang="en-US">
                <a:solidFill>
                  <a:srgbClr val="001A70"/>
                </a:solidFill>
              </a:rPr>
              <a:t>For exact matches on indexed attribute searches, is the product page the 1</a:t>
            </a:r>
            <a:r>
              <a:rPr baseline="30000" lang="en-US">
                <a:solidFill>
                  <a:srgbClr val="001A70"/>
                </a:solidFill>
              </a:rPr>
              <a:t>st</a:t>
            </a:r>
            <a:r>
              <a:rPr lang="en-US">
                <a:solidFill>
                  <a:srgbClr val="001A70"/>
                </a:solidFill>
              </a:rPr>
              <a:t> result?</a:t>
            </a:r>
            <a:endParaRPr>
              <a:solidFill>
                <a:srgbClr val="001A70"/>
              </a:solidFill>
            </a:endParaRPr>
          </a:p>
          <a:p>
            <a:pPr indent="-204469" lvl="1" marL="6731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1A70"/>
              </a:buClr>
              <a:buSzPct val="101522"/>
              <a:buChar char="•"/>
            </a:pPr>
            <a:r>
              <a:rPr lang="en-US">
                <a:solidFill>
                  <a:srgbClr val="001A70"/>
                </a:solidFill>
              </a:rPr>
              <a:t>Should the search term forward to a category page? </a:t>
            </a:r>
            <a:endParaRPr>
              <a:solidFill>
                <a:srgbClr val="001A70"/>
              </a:solidFill>
            </a:endParaRPr>
          </a:p>
          <a:p>
            <a:pPr indent="-204469" lvl="1" marL="6731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1A70"/>
              </a:buClr>
              <a:buSzPct val="101522"/>
              <a:buChar char="•"/>
            </a:pPr>
            <a:r>
              <a:rPr lang="en-US">
                <a:solidFill>
                  <a:srgbClr val="001A70"/>
                </a:solidFill>
              </a:rPr>
              <a:t>Should a synonym be setup to match a different non-indexed attribute like street name or MPN or SKU?</a:t>
            </a:r>
            <a:endParaRPr>
              <a:solidFill>
                <a:srgbClr val="001A70"/>
              </a:solidFill>
            </a:endParaRPr>
          </a:p>
          <a:p>
            <a:pPr indent="-204469" lvl="1" marL="6731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1A70"/>
              </a:buClr>
              <a:buSzPct val="101522"/>
              <a:buChar char="•"/>
            </a:pPr>
            <a:r>
              <a:rPr lang="en-US">
                <a:solidFill>
                  <a:srgbClr val="001A70"/>
                </a:solidFill>
              </a:rPr>
              <a:t>Are there results listed that do not apply to the term and should be buried?</a:t>
            </a:r>
            <a:endParaRPr>
              <a:solidFill>
                <a:srgbClr val="001A7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3"/>
          <p:cNvSpPr txBox="1"/>
          <p:nvPr>
            <p:ph type="title"/>
          </p:nvPr>
        </p:nvSpPr>
        <p:spPr>
          <a:xfrm>
            <a:off x="600313" y="2971800"/>
            <a:ext cx="10805700" cy="60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Product Content and Search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are </a:t>
            </a:r>
            <a:r>
              <a:rPr lang="en-US">
                <a:solidFill>
                  <a:srgbClr val="FF4438"/>
                </a:solidFill>
              </a:rPr>
              <a:t>Programs </a:t>
            </a:r>
            <a:r>
              <a:rPr lang="en-US"/>
              <a:t>not 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" name="Google Shape;430;p54"/>
          <p:cNvCxnSpPr/>
          <p:nvPr/>
        </p:nvCxnSpPr>
        <p:spPr>
          <a:xfrm>
            <a:off x="841721" y="2211449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1" name="Google Shape;431;p54"/>
          <p:cNvSpPr txBox="1"/>
          <p:nvPr>
            <p:ph type="title"/>
          </p:nvPr>
        </p:nvSpPr>
        <p:spPr>
          <a:xfrm>
            <a:off x="685800" y="838200"/>
            <a:ext cx="10266300" cy="6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customer is trying to answer</a:t>
            </a:r>
            <a:endParaRPr/>
          </a:p>
        </p:txBody>
      </p:sp>
      <p:sp>
        <p:nvSpPr>
          <p:cNvPr id="432" name="Google Shape;432;p54"/>
          <p:cNvSpPr txBox="1"/>
          <p:nvPr>
            <p:ph idx="1" type="body"/>
          </p:nvPr>
        </p:nvSpPr>
        <p:spPr>
          <a:xfrm>
            <a:off x="703964" y="1620442"/>
            <a:ext cx="10494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Is this the right product to solve my problem?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Do you have it?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What’s my price?	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When can I get it?</a:t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/>
          </a:p>
          <a:p>
            <a:pPr indent="0" lvl="0" marL="0" rtl="0" algn="l">
              <a:spcBef>
                <a:spcPts val="985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3" name="Google Shape;433;p54"/>
          <p:cNvCxnSpPr/>
          <p:nvPr/>
        </p:nvCxnSpPr>
        <p:spPr>
          <a:xfrm>
            <a:off x="841721" y="2784721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4" name="Google Shape;434;p54"/>
          <p:cNvCxnSpPr/>
          <p:nvPr/>
        </p:nvCxnSpPr>
        <p:spPr>
          <a:xfrm>
            <a:off x="841721" y="3412042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5" name="Google Shape;435;p54"/>
          <p:cNvCxnSpPr/>
          <p:nvPr/>
        </p:nvCxnSpPr>
        <p:spPr>
          <a:xfrm>
            <a:off x="841721" y="4052875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5"/>
          <p:cNvSpPr txBox="1"/>
          <p:nvPr>
            <p:ph type="title"/>
          </p:nvPr>
        </p:nvSpPr>
        <p:spPr>
          <a:xfrm>
            <a:off x="409268" y="593367"/>
            <a:ext cx="11187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3200"/>
              <a:buFont typeface="Arial Black"/>
              <a:buNone/>
            </a:pPr>
            <a:r>
              <a:rPr lang="en-US"/>
              <a:t>Engage </a:t>
            </a:r>
            <a:r>
              <a:rPr lang="en-US"/>
              <a:t>🡪 Buy &amp; Try</a:t>
            </a:r>
            <a:endParaRPr/>
          </a:p>
        </p:txBody>
      </p:sp>
      <p:sp>
        <p:nvSpPr>
          <p:cNvPr id="441" name="Google Shape;441;p55"/>
          <p:cNvSpPr txBox="1"/>
          <p:nvPr>
            <p:ph idx="1" type="body"/>
          </p:nvPr>
        </p:nvSpPr>
        <p:spPr>
          <a:xfrm>
            <a:off x="409268" y="1536633"/>
            <a:ext cx="85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Search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Simple and Intuitive Registration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Customer Incentives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Loyalty Programs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Internal Evangelism – Sales Incentives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6"/>
          <p:cNvSpPr txBox="1"/>
          <p:nvPr>
            <p:ph type="title"/>
          </p:nvPr>
        </p:nvSpPr>
        <p:spPr>
          <a:xfrm>
            <a:off x="409268" y="593367"/>
            <a:ext cx="11187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3200"/>
              <a:buFont typeface="Arial Black"/>
              <a:buNone/>
            </a:pPr>
            <a:r>
              <a:rPr lang="en-US"/>
              <a:t>Buy</a:t>
            </a:r>
            <a:r>
              <a:rPr lang="en-US"/>
              <a:t> 🡪 Repeat &amp; Reward</a:t>
            </a:r>
            <a:endParaRPr/>
          </a:p>
        </p:txBody>
      </p:sp>
      <p:sp>
        <p:nvSpPr>
          <p:cNvPr id="447" name="Google Shape;447;p56"/>
          <p:cNvSpPr txBox="1"/>
          <p:nvPr>
            <p:ph idx="1" type="body"/>
          </p:nvPr>
        </p:nvSpPr>
        <p:spPr>
          <a:xfrm>
            <a:off x="409268" y="1536633"/>
            <a:ext cx="11085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Don’t screw up the first order!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The “Perfect Order” hint: doesn’t stop at purchase (fulfillment)</a:t>
            </a:r>
            <a:endParaRPr/>
          </a:p>
          <a:p>
            <a:pPr indent="-454469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57"/>
              <a:buChar char="▪"/>
            </a:pPr>
            <a:r>
              <a:rPr lang="en-US"/>
              <a:t>Amazon → Click the button and it shows up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Create a journey map.  How do you exceed expectations of your customers?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7"/>
          <p:cNvSpPr/>
          <p:nvPr/>
        </p:nvSpPr>
        <p:spPr>
          <a:xfrm>
            <a:off x="0" y="309000"/>
            <a:ext cx="4425900" cy="1096500"/>
          </a:xfrm>
          <a:prstGeom prst="round1Rect">
            <a:avLst>
              <a:gd fmla="val 16667" name="adj"/>
            </a:avLst>
          </a:prstGeom>
          <a:solidFill>
            <a:srgbClr val="FF4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3" name="Google Shape;453;p57"/>
          <p:cNvSpPr txBox="1"/>
          <p:nvPr>
            <p:ph type="title"/>
          </p:nvPr>
        </p:nvSpPr>
        <p:spPr>
          <a:xfrm>
            <a:off x="409268" y="593367"/>
            <a:ext cx="11187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3200"/>
              <a:buFont typeface="Arial Black"/>
              <a:buNone/>
            </a:pPr>
            <a:r>
              <a:rPr lang="en-US">
                <a:solidFill>
                  <a:schemeClr val="lt1"/>
                </a:solidFill>
              </a:rPr>
              <a:t>Brainstorm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54" name="Google Shape;454;p57"/>
          <p:cNvSpPr txBox="1"/>
          <p:nvPr>
            <p:ph idx="1" type="body"/>
          </p:nvPr>
        </p:nvSpPr>
        <p:spPr>
          <a:xfrm>
            <a:off x="409268" y="1765233"/>
            <a:ext cx="11124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800"/>
              <a:buFont typeface="Noto Sans Symbols"/>
              <a:buChar char="▪"/>
            </a:pPr>
            <a:r>
              <a:rPr lang="en-US">
                <a:solidFill>
                  <a:srgbClr val="001A70"/>
                </a:solidFill>
              </a:rPr>
              <a:t>Create sessions for each stage</a:t>
            </a:r>
            <a:endParaRPr>
              <a:solidFill>
                <a:srgbClr val="001A70"/>
              </a:solidFill>
            </a:endParaRPr>
          </a:p>
          <a:p>
            <a:pPr indent="-45446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lang="en-US">
                <a:solidFill>
                  <a:srgbClr val="001A70"/>
                </a:solidFill>
              </a:rPr>
              <a:t>Invite cross-functional teams</a:t>
            </a:r>
            <a:endParaRPr>
              <a:solidFill>
                <a:srgbClr val="001A70"/>
              </a:solidFill>
            </a:endParaRPr>
          </a:p>
          <a:p>
            <a:pPr indent="-45446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b="1" lang="en-US">
                <a:solidFill>
                  <a:srgbClr val="FF4438"/>
                </a:solidFill>
              </a:rPr>
              <a:t>Side benefit:</a:t>
            </a:r>
            <a:r>
              <a:rPr lang="en-US">
                <a:solidFill>
                  <a:srgbClr val="001A70"/>
                </a:solidFill>
              </a:rPr>
              <a:t> you are </a:t>
            </a:r>
            <a:r>
              <a:rPr lang="en-US">
                <a:solidFill>
                  <a:srgbClr val="001A70"/>
                </a:solidFill>
              </a:rPr>
              <a:t>subtly marketing the framework</a:t>
            </a:r>
            <a:endParaRPr>
              <a:solidFill>
                <a:srgbClr val="001A70"/>
              </a:solidFill>
            </a:endParaRPr>
          </a:p>
          <a:p>
            <a:pPr indent="-45446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lang="en-US">
                <a:solidFill>
                  <a:srgbClr val="001A70"/>
                </a:solidFill>
              </a:rPr>
              <a:t>More, Better, New framework for prioritizing</a:t>
            </a:r>
            <a:endParaRPr>
              <a:solidFill>
                <a:srgbClr val="001A70"/>
              </a:solidFill>
            </a:endParaRPr>
          </a:p>
          <a:p>
            <a:pPr indent="-225125" lvl="1" marL="67537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364"/>
              <a:buChar char="•"/>
            </a:pPr>
            <a:r>
              <a:rPr lang="en-US">
                <a:solidFill>
                  <a:srgbClr val="001A70"/>
                </a:solidFill>
              </a:rPr>
              <a:t>Easier to do more of the same, than better</a:t>
            </a:r>
            <a:endParaRPr>
              <a:solidFill>
                <a:srgbClr val="001A70"/>
              </a:solidFill>
            </a:endParaRPr>
          </a:p>
          <a:p>
            <a:pPr indent="-225125" lvl="1" marL="67537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364"/>
              <a:buChar char="•"/>
            </a:pPr>
            <a:r>
              <a:rPr lang="en-US">
                <a:solidFill>
                  <a:srgbClr val="001A70"/>
                </a:solidFill>
              </a:rPr>
              <a:t>Easier to do better than new</a:t>
            </a:r>
            <a:endParaRPr>
              <a:solidFill>
                <a:srgbClr val="001A70"/>
              </a:solidFill>
            </a:endParaRPr>
          </a:p>
          <a:p>
            <a:pPr indent="-225125" lvl="0" marL="2251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lang="en-US">
                <a:solidFill>
                  <a:srgbClr val="001A70"/>
                </a:solidFill>
              </a:rPr>
              <a:t>Use a facilitator for your first time!  3rd party can help educate your team about the framework and methodology</a:t>
            </a:r>
            <a:endParaRPr>
              <a:solidFill>
                <a:srgbClr val="001A7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/>
          <p:nvPr>
            <p:ph idx="12" type="sldNum"/>
          </p:nvPr>
        </p:nvSpPr>
        <p:spPr>
          <a:xfrm>
            <a:off x="11480989" y="6378576"/>
            <a:ext cx="4128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1" name="Google Shape;141;p31"/>
          <p:cNvGrpSpPr/>
          <p:nvPr/>
        </p:nvGrpSpPr>
        <p:grpSpPr>
          <a:xfrm>
            <a:off x="926150" y="1255975"/>
            <a:ext cx="2322504" cy="2295000"/>
            <a:chOff x="1764350" y="1255975"/>
            <a:chExt cx="2322504" cy="2295000"/>
          </a:xfrm>
        </p:grpSpPr>
        <p:sp>
          <p:nvSpPr>
            <p:cNvPr id="142" name="Google Shape;142;p31"/>
            <p:cNvSpPr/>
            <p:nvPr/>
          </p:nvSpPr>
          <p:spPr>
            <a:xfrm>
              <a:off x="1764350" y="1255975"/>
              <a:ext cx="2292600" cy="2295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041A71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" name="Google Shape;143;p31"/>
            <p:cNvSpPr/>
            <p:nvPr/>
          </p:nvSpPr>
          <p:spPr>
            <a:xfrm>
              <a:off x="1918554" y="1413175"/>
              <a:ext cx="1984200" cy="1980600"/>
            </a:xfrm>
            <a:prstGeom prst="ellipse">
              <a:avLst/>
            </a:prstGeom>
            <a:solidFill>
              <a:srgbClr val="041A7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144" name="Google Shape;144;p31"/>
            <p:cNvSpPr txBox="1"/>
            <p:nvPr/>
          </p:nvSpPr>
          <p:spPr>
            <a:xfrm>
              <a:off x="1794254" y="1695475"/>
              <a:ext cx="2292600" cy="13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700">
                  <a:solidFill>
                    <a:schemeClr val="lt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75%</a:t>
              </a:r>
              <a:endParaRPr sz="7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45" name="Google Shape;145;p31"/>
          <p:cNvGrpSpPr/>
          <p:nvPr/>
        </p:nvGrpSpPr>
        <p:grpSpPr>
          <a:xfrm>
            <a:off x="4812350" y="1255975"/>
            <a:ext cx="2322504" cy="2295000"/>
            <a:chOff x="5269550" y="1255975"/>
            <a:chExt cx="2322504" cy="2295000"/>
          </a:xfrm>
        </p:grpSpPr>
        <p:sp>
          <p:nvSpPr>
            <p:cNvPr id="146" name="Google Shape;146;p31"/>
            <p:cNvSpPr/>
            <p:nvPr/>
          </p:nvSpPr>
          <p:spPr>
            <a:xfrm>
              <a:off x="5269550" y="1255975"/>
              <a:ext cx="2292600" cy="2295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041A71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7" name="Google Shape;147;p31"/>
            <p:cNvSpPr/>
            <p:nvPr/>
          </p:nvSpPr>
          <p:spPr>
            <a:xfrm>
              <a:off x="5423754" y="1413175"/>
              <a:ext cx="1984200" cy="1980600"/>
            </a:xfrm>
            <a:prstGeom prst="ellipse">
              <a:avLst/>
            </a:prstGeom>
            <a:solidFill>
              <a:srgbClr val="041A7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148" name="Google Shape;148;p31"/>
            <p:cNvSpPr txBox="1"/>
            <p:nvPr/>
          </p:nvSpPr>
          <p:spPr>
            <a:xfrm>
              <a:off x="5299454" y="1695475"/>
              <a:ext cx="2292600" cy="13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700">
                  <a:solidFill>
                    <a:schemeClr val="lt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92</a:t>
              </a:r>
              <a:r>
                <a:rPr lang="en-US" sz="7700">
                  <a:solidFill>
                    <a:schemeClr val="lt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%</a:t>
              </a:r>
              <a:endParaRPr sz="7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49" name="Google Shape;149;p31"/>
          <p:cNvGrpSpPr/>
          <p:nvPr/>
        </p:nvGrpSpPr>
        <p:grpSpPr>
          <a:xfrm>
            <a:off x="8698550" y="1255975"/>
            <a:ext cx="2322504" cy="2295000"/>
            <a:chOff x="8698550" y="1255975"/>
            <a:chExt cx="2322504" cy="2295000"/>
          </a:xfrm>
        </p:grpSpPr>
        <p:sp>
          <p:nvSpPr>
            <p:cNvPr id="150" name="Google Shape;150;p31"/>
            <p:cNvSpPr/>
            <p:nvPr/>
          </p:nvSpPr>
          <p:spPr>
            <a:xfrm>
              <a:off x="8698550" y="1255975"/>
              <a:ext cx="2292600" cy="2295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041A71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1" name="Google Shape;151;p31"/>
            <p:cNvSpPr/>
            <p:nvPr/>
          </p:nvSpPr>
          <p:spPr>
            <a:xfrm>
              <a:off x="8852754" y="1413175"/>
              <a:ext cx="1984200" cy="1980600"/>
            </a:xfrm>
            <a:prstGeom prst="ellipse">
              <a:avLst/>
            </a:prstGeom>
            <a:solidFill>
              <a:srgbClr val="041A7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152" name="Google Shape;152;p31"/>
            <p:cNvSpPr txBox="1"/>
            <p:nvPr/>
          </p:nvSpPr>
          <p:spPr>
            <a:xfrm>
              <a:off x="8728454" y="1695475"/>
              <a:ext cx="2292600" cy="13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700">
                  <a:solidFill>
                    <a:schemeClr val="lt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67</a:t>
              </a:r>
              <a:r>
                <a:rPr lang="en-US" sz="7700">
                  <a:solidFill>
                    <a:schemeClr val="lt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%</a:t>
              </a:r>
              <a:endParaRPr sz="77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8"/>
          <p:cNvSpPr txBox="1"/>
          <p:nvPr>
            <p:ph type="title"/>
          </p:nvPr>
        </p:nvSpPr>
        <p:spPr>
          <a:xfrm>
            <a:off x="825425" y="0"/>
            <a:ext cx="8494800" cy="6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Monthly Meeting with Executive Teams</a:t>
            </a:r>
            <a:endParaRPr/>
          </a:p>
        </p:txBody>
      </p:sp>
      <p:grpSp>
        <p:nvGrpSpPr>
          <p:cNvPr id="461" name="Google Shape;461;p58"/>
          <p:cNvGrpSpPr/>
          <p:nvPr/>
        </p:nvGrpSpPr>
        <p:grpSpPr>
          <a:xfrm>
            <a:off x="922067" y="1053657"/>
            <a:ext cx="4065668" cy="4401064"/>
            <a:chOff x="4031344" y="1540761"/>
            <a:chExt cx="4128420" cy="4401064"/>
          </a:xfrm>
        </p:grpSpPr>
        <p:grpSp>
          <p:nvGrpSpPr>
            <p:cNvPr id="462" name="Google Shape;462;p58"/>
            <p:cNvGrpSpPr/>
            <p:nvPr/>
          </p:nvGrpSpPr>
          <p:grpSpPr>
            <a:xfrm>
              <a:off x="4031344" y="1540761"/>
              <a:ext cx="4128420" cy="4401064"/>
              <a:chOff x="7442200" y="904875"/>
              <a:chExt cx="4735513" cy="5048250"/>
            </a:xfrm>
          </p:grpSpPr>
          <p:sp>
            <p:nvSpPr>
              <p:cNvPr id="463" name="Google Shape;463;p58"/>
              <p:cNvSpPr/>
              <p:nvPr/>
            </p:nvSpPr>
            <p:spPr>
              <a:xfrm>
                <a:off x="7442200" y="904875"/>
                <a:ext cx="4735513" cy="1011238"/>
              </a:xfrm>
              <a:custGeom>
                <a:rect b="b" l="l" r="r" t="t"/>
                <a:pathLst>
                  <a:path extrusionOk="0" h="637" w="2983">
                    <a:moveTo>
                      <a:pt x="1329" y="0"/>
                    </a:moveTo>
                    <a:lnTo>
                      <a:pt x="1655" y="0"/>
                    </a:lnTo>
                    <a:lnTo>
                      <a:pt x="1813" y="5"/>
                    </a:lnTo>
                    <a:lnTo>
                      <a:pt x="1964" y="9"/>
                    </a:lnTo>
                    <a:lnTo>
                      <a:pt x="2108" y="16"/>
                    </a:lnTo>
                    <a:lnTo>
                      <a:pt x="2246" y="26"/>
                    </a:lnTo>
                    <a:lnTo>
                      <a:pt x="2374" y="37"/>
                    </a:lnTo>
                    <a:lnTo>
                      <a:pt x="2490" y="49"/>
                    </a:lnTo>
                    <a:lnTo>
                      <a:pt x="2599" y="63"/>
                    </a:lnTo>
                    <a:lnTo>
                      <a:pt x="2695" y="79"/>
                    </a:lnTo>
                    <a:lnTo>
                      <a:pt x="2778" y="96"/>
                    </a:lnTo>
                    <a:lnTo>
                      <a:pt x="2851" y="114"/>
                    </a:lnTo>
                    <a:lnTo>
                      <a:pt x="2906" y="133"/>
                    </a:lnTo>
                    <a:lnTo>
                      <a:pt x="2948" y="154"/>
                    </a:lnTo>
                    <a:lnTo>
                      <a:pt x="2974" y="175"/>
                    </a:lnTo>
                    <a:lnTo>
                      <a:pt x="2983" y="196"/>
                    </a:lnTo>
                    <a:lnTo>
                      <a:pt x="2983" y="637"/>
                    </a:lnTo>
                    <a:lnTo>
                      <a:pt x="0" y="637"/>
                    </a:lnTo>
                    <a:lnTo>
                      <a:pt x="0" y="196"/>
                    </a:lnTo>
                    <a:lnTo>
                      <a:pt x="10" y="175"/>
                    </a:lnTo>
                    <a:lnTo>
                      <a:pt x="35" y="154"/>
                    </a:lnTo>
                    <a:lnTo>
                      <a:pt x="77" y="133"/>
                    </a:lnTo>
                    <a:lnTo>
                      <a:pt x="133" y="114"/>
                    </a:lnTo>
                    <a:lnTo>
                      <a:pt x="205" y="96"/>
                    </a:lnTo>
                    <a:lnTo>
                      <a:pt x="289" y="79"/>
                    </a:lnTo>
                    <a:lnTo>
                      <a:pt x="384" y="63"/>
                    </a:lnTo>
                    <a:lnTo>
                      <a:pt x="494" y="49"/>
                    </a:lnTo>
                    <a:lnTo>
                      <a:pt x="610" y="37"/>
                    </a:lnTo>
                    <a:lnTo>
                      <a:pt x="738" y="26"/>
                    </a:lnTo>
                    <a:lnTo>
                      <a:pt x="875" y="16"/>
                    </a:lnTo>
                    <a:lnTo>
                      <a:pt x="1019" y="9"/>
                    </a:lnTo>
                    <a:lnTo>
                      <a:pt x="1171" y="5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8"/>
              <p:cNvSpPr/>
              <p:nvPr/>
            </p:nvSpPr>
            <p:spPr>
              <a:xfrm>
                <a:off x="7442200" y="1609725"/>
                <a:ext cx="4735513" cy="619125"/>
              </a:xfrm>
              <a:custGeom>
                <a:rect b="b" l="l" r="r" t="t"/>
                <a:pathLst>
                  <a:path extrusionOk="0" h="390" w="2983">
                    <a:moveTo>
                      <a:pt x="1329" y="0"/>
                    </a:moveTo>
                    <a:lnTo>
                      <a:pt x="1655" y="0"/>
                    </a:lnTo>
                    <a:lnTo>
                      <a:pt x="1813" y="4"/>
                    </a:lnTo>
                    <a:lnTo>
                      <a:pt x="1964" y="9"/>
                    </a:lnTo>
                    <a:lnTo>
                      <a:pt x="2108" y="16"/>
                    </a:lnTo>
                    <a:lnTo>
                      <a:pt x="2246" y="25"/>
                    </a:lnTo>
                    <a:lnTo>
                      <a:pt x="2374" y="37"/>
                    </a:lnTo>
                    <a:lnTo>
                      <a:pt x="2490" y="49"/>
                    </a:lnTo>
                    <a:lnTo>
                      <a:pt x="2599" y="63"/>
                    </a:lnTo>
                    <a:lnTo>
                      <a:pt x="2695" y="79"/>
                    </a:lnTo>
                    <a:lnTo>
                      <a:pt x="2778" y="95"/>
                    </a:lnTo>
                    <a:lnTo>
                      <a:pt x="2851" y="114"/>
                    </a:lnTo>
                    <a:lnTo>
                      <a:pt x="2906" y="133"/>
                    </a:lnTo>
                    <a:lnTo>
                      <a:pt x="2948" y="151"/>
                    </a:lnTo>
                    <a:lnTo>
                      <a:pt x="2974" y="172"/>
                    </a:lnTo>
                    <a:lnTo>
                      <a:pt x="2983" y="193"/>
                    </a:lnTo>
                    <a:lnTo>
                      <a:pt x="2974" y="214"/>
                    </a:lnTo>
                    <a:lnTo>
                      <a:pt x="2948" y="235"/>
                    </a:lnTo>
                    <a:lnTo>
                      <a:pt x="2906" y="254"/>
                    </a:lnTo>
                    <a:lnTo>
                      <a:pt x="2851" y="275"/>
                    </a:lnTo>
                    <a:lnTo>
                      <a:pt x="2778" y="292"/>
                    </a:lnTo>
                    <a:lnTo>
                      <a:pt x="2695" y="308"/>
                    </a:lnTo>
                    <a:lnTo>
                      <a:pt x="2599" y="324"/>
                    </a:lnTo>
                    <a:lnTo>
                      <a:pt x="2490" y="338"/>
                    </a:lnTo>
                    <a:lnTo>
                      <a:pt x="2374" y="352"/>
                    </a:lnTo>
                    <a:lnTo>
                      <a:pt x="2246" y="362"/>
                    </a:lnTo>
                    <a:lnTo>
                      <a:pt x="2108" y="371"/>
                    </a:lnTo>
                    <a:lnTo>
                      <a:pt x="1964" y="380"/>
                    </a:lnTo>
                    <a:lnTo>
                      <a:pt x="1813" y="385"/>
                    </a:lnTo>
                    <a:lnTo>
                      <a:pt x="1655" y="390"/>
                    </a:lnTo>
                    <a:lnTo>
                      <a:pt x="1329" y="390"/>
                    </a:lnTo>
                    <a:lnTo>
                      <a:pt x="1171" y="385"/>
                    </a:lnTo>
                    <a:lnTo>
                      <a:pt x="1019" y="380"/>
                    </a:lnTo>
                    <a:lnTo>
                      <a:pt x="875" y="371"/>
                    </a:lnTo>
                    <a:lnTo>
                      <a:pt x="738" y="362"/>
                    </a:lnTo>
                    <a:lnTo>
                      <a:pt x="610" y="352"/>
                    </a:lnTo>
                    <a:lnTo>
                      <a:pt x="494" y="338"/>
                    </a:lnTo>
                    <a:lnTo>
                      <a:pt x="384" y="324"/>
                    </a:lnTo>
                    <a:lnTo>
                      <a:pt x="289" y="308"/>
                    </a:lnTo>
                    <a:lnTo>
                      <a:pt x="205" y="292"/>
                    </a:lnTo>
                    <a:lnTo>
                      <a:pt x="133" y="275"/>
                    </a:lnTo>
                    <a:lnTo>
                      <a:pt x="77" y="254"/>
                    </a:lnTo>
                    <a:lnTo>
                      <a:pt x="35" y="235"/>
                    </a:lnTo>
                    <a:lnTo>
                      <a:pt x="10" y="214"/>
                    </a:lnTo>
                    <a:lnTo>
                      <a:pt x="0" y="193"/>
                    </a:lnTo>
                    <a:lnTo>
                      <a:pt x="10" y="172"/>
                    </a:lnTo>
                    <a:lnTo>
                      <a:pt x="35" y="151"/>
                    </a:lnTo>
                    <a:lnTo>
                      <a:pt x="77" y="133"/>
                    </a:lnTo>
                    <a:lnTo>
                      <a:pt x="133" y="114"/>
                    </a:lnTo>
                    <a:lnTo>
                      <a:pt x="205" y="95"/>
                    </a:lnTo>
                    <a:lnTo>
                      <a:pt x="289" y="79"/>
                    </a:lnTo>
                    <a:lnTo>
                      <a:pt x="384" y="63"/>
                    </a:lnTo>
                    <a:lnTo>
                      <a:pt x="494" y="49"/>
                    </a:lnTo>
                    <a:lnTo>
                      <a:pt x="610" y="37"/>
                    </a:lnTo>
                    <a:lnTo>
                      <a:pt x="738" y="25"/>
                    </a:lnTo>
                    <a:lnTo>
                      <a:pt x="875" y="16"/>
                    </a:lnTo>
                    <a:lnTo>
                      <a:pt x="1019" y="9"/>
                    </a:lnTo>
                    <a:lnTo>
                      <a:pt x="1171" y="4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58"/>
              <p:cNvSpPr/>
              <p:nvPr/>
            </p:nvSpPr>
            <p:spPr>
              <a:xfrm>
                <a:off x="7834313" y="1976438"/>
                <a:ext cx="3952875" cy="966788"/>
              </a:xfrm>
              <a:custGeom>
                <a:rect b="b" l="l" r="r" t="t"/>
                <a:pathLst>
                  <a:path extrusionOk="0" h="609" w="2490">
                    <a:moveTo>
                      <a:pt x="1100" y="0"/>
                    </a:moveTo>
                    <a:lnTo>
                      <a:pt x="1389" y="0"/>
                    </a:lnTo>
                    <a:lnTo>
                      <a:pt x="1531" y="4"/>
                    </a:lnTo>
                    <a:lnTo>
                      <a:pt x="1666" y="9"/>
                    </a:lnTo>
                    <a:lnTo>
                      <a:pt x="1794" y="16"/>
                    </a:lnTo>
                    <a:lnTo>
                      <a:pt x="1913" y="26"/>
                    </a:lnTo>
                    <a:lnTo>
                      <a:pt x="2024" y="37"/>
                    </a:lnTo>
                    <a:lnTo>
                      <a:pt x="2127" y="49"/>
                    </a:lnTo>
                    <a:lnTo>
                      <a:pt x="2217" y="61"/>
                    </a:lnTo>
                    <a:lnTo>
                      <a:pt x="2296" y="77"/>
                    </a:lnTo>
                    <a:lnTo>
                      <a:pt x="2364" y="93"/>
                    </a:lnTo>
                    <a:lnTo>
                      <a:pt x="2417" y="110"/>
                    </a:lnTo>
                    <a:lnTo>
                      <a:pt x="2457" y="126"/>
                    </a:lnTo>
                    <a:lnTo>
                      <a:pt x="2480" y="145"/>
                    </a:lnTo>
                    <a:lnTo>
                      <a:pt x="2490" y="163"/>
                    </a:lnTo>
                    <a:lnTo>
                      <a:pt x="2490" y="609"/>
                    </a:lnTo>
                    <a:lnTo>
                      <a:pt x="0" y="609"/>
                    </a:lnTo>
                    <a:lnTo>
                      <a:pt x="0" y="163"/>
                    </a:lnTo>
                    <a:lnTo>
                      <a:pt x="9" y="145"/>
                    </a:lnTo>
                    <a:lnTo>
                      <a:pt x="33" y="126"/>
                    </a:lnTo>
                    <a:lnTo>
                      <a:pt x="72" y="110"/>
                    </a:lnTo>
                    <a:lnTo>
                      <a:pt x="126" y="93"/>
                    </a:lnTo>
                    <a:lnTo>
                      <a:pt x="193" y="77"/>
                    </a:lnTo>
                    <a:lnTo>
                      <a:pt x="272" y="61"/>
                    </a:lnTo>
                    <a:lnTo>
                      <a:pt x="365" y="49"/>
                    </a:lnTo>
                    <a:lnTo>
                      <a:pt x="465" y="37"/>
                    </a:lnTo>
                    <a:lnTo>
                      <a:pt x="577" y="26"/>
                    </a:lnTo>
                    <a:lnTo>
                      <a:pt x="696" y="16"/>
                    </a:lnTo>
                    <a:lnTo>
                      <a:pt x="824" y="9"/>
                    </a:lnTo>
                    <a:lnTo>
                      <a:pt x="959" y="4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58"/>
              <p:cNvSpPr/>
              <p:nvPr/>
            </p:nvSpPr>
            <p:spPr>
              <a:xfrm>
                <a:off x="7834313" y="2684463"/>
                <a:ext cx="3952875" cy="514350"/>
              </a:xfrm>
              <a:custGeom>
                <a:rect b="b" l="l" r="r" t="t"/>
                <a:pathLst>
                  <a:path extrusionOk="0" h="324" w="2490">
                    <a:moveTo>
                      <a:pt x="1100" y="0"/>
                    </a:moveTo>
                    <a:lnTo>
                      <a:pt x="1389" y="0"/>
                    </a:lnTo>
                    <a:lnTo>
                      <a:pt x="1531" y="4"/>
                    </a:lnTo>
                    <a:lnTo>
                      <a:pt x="1666" y="9"/>
                    </a:lnTo>
                    <a:lnTo>
                      <a:pt x="1794" y="16"/>
                    </a:lnTo>
                    <a:lnTo>
                      <a:pt x="1913" y="25"/>
                    </a:lnTo>
                    <a:lnTo>
                      <a:pt x="2024" y="35"/>
                    </a:lnTo>
                    <a:lnTo>
                      <a:pt x="2127" y="46"/>
                    </a:lnTo>
                    <a:lnTo>
                      <a:pt x="2217" y="61"/>
                    </a:lnTo>
                    <a:lnTo>
                      <a:pt x="2296" y="75"/>
                    </a:lnTo>
                    <a:lnTo>
                      <a:pt x="2364" y="91"/>
                    </a:lnTo>
                    <a:lnTo>
                      <a:pt x="2417" y="107"/>
                    </a:lnTo>
                    <a:lnTo>
                      <a:pt x="2457" y="126"/>
                    </a:lnTo>
                    <a:lnTo>
                      <a:pt x="2480" y="145"/>
                    </a:lnTo>
                    <a:lnTo>
                      <a:pt x="2490" y="163"/>
                    </a:lnTo>
                    <a:lnTo>
                      <a:pt x="2480" y="182"/>
                    </a:lnTo>
                    <a:lnTo>
                      <a:pt x="2457" y="201"/>
                    </a:lnTo>
                    <a:lnTo>
                      <a:pt x="2417" y="217"/>
                    </a:lnTo>
                    <a:lnTo>
                      <a:pt x="2364" y="233"/>
                    </a:lnTo>
                    <a:lnTo>
                      <a:pt x="2296" y="250"/>
                    </a:lnTo>
                    <a:lnTo>
                      <a:pt x="2217" y="264"/>
                    </a:lnTo>
                    <a:lnTo>
                      <a:pt x="2127" y="278"/>
                    </a:lnTo>
                    <a:lnTo>
                      <a:pt x="2024" y="289"/>
                    </a:lnTo>
                    <a:lnTo>
                      <a:pt x="1913" y="299"/>
                    </a:lnTo>
                    <a:lnTo>
                      <a:pt x="1794" y="308"/>
                    </a:lnTo>
                    <a:lnTo>
                      <a:pt x="1666" y="315"/>
                    </a:lnTo>
                    <a:lnTo>
                      <a:pt x="1531" y="320"/>
                    </a:lnTo>
                    <a:lnTo>
                      <a:pt x="1389" y="324"/>
                    </a:lnTo>
                    <a:lnTo>
                      <a:pt x="1100" y="324"/>
                    </a:lnTo>
                    <a:lnTo>
                      <a:pt x="959" y="320"/>
                    </a:lnTo>
                    <a:lnTo>
                      <a:pt x="824" y="315"/>
                    </a:lnTo>
                    <a:lnTo>
                      <a:pt x="696" y="308"/>
                    </a:lnTo>
                    <a:lnTo>
                      <a:pt x="577" y="299"/>
                    </a:lnTo>
                    <a:lnTo>
                      <a:pt x="465" y="289"/>
                    </a:lnTo>
                    <a:lnTo>
                      <a:pt x="365" y="278"/>
                    </a:lnTo>
                    <a:lnTo>
                      <a:pt x="272" y="264"/>
                    </a:lnTo>
                    <a:lnTo>
                      <a:pt x="193" y="250"/>
                    </a:lnTo>
                    <a:lnTo>
                      <a:pt x="126" y="233"/>
                    </a:lnTo>
                    <a:lnTo>
                      <a:pt x="72" y="217"/>
                    </a:lnTo>
                    <a:lnTo>
                      <a:pt x="33" y="201"/>
                    </a:lnTo>
                    <a:lnTo>
                      <a:pt x="9" y="182"/>
                    </a:lnTo>
                    <a:lnTo>
                      <a:pt x="0" y="163"/>
                    </a:lnTo>
                    <a:lnTo>
                      <a:pt x="9" y="145"/>
                    </a:lnTo>
                    <a:lnTo>
                      <a:pt x="33" y="126"/>
                    </a:lnTo>
                    <a:lnTo>
                      <a:pt x="72" y="107"/>
                    </a:lnTo>
                    <a:lnTo>
                      <a:pt x="126" y="91"/>
                    </a:lnTo>
                    <a:lnTo>
                      <a:pt x="193" y="75"/>
                    </a:lnTo>
                    <a:lnTo>
                      <a:pt x="272" y="61"/>
                    </a:lnTo>
                    <a:lnTo>
                      <a:pt x="365" y="46"/>
                    </a:lnTo>
                    <a:lnTo>
                      <a:pt x="465" y="35"/>
                    </a:lnTo>
                    <a:lnTo>
                      <a:pt x="577" y="25"/>
                    </a:lnTo>
                    <a:lnTo>
                      <a:pt x="696" y="16"/>
                    </a:lnTo>
                    <a:lnTo>
                      <a:pt x="824" y="9"/>
                    </a:lnTo>
                    <a:lnTo>
                      <a:pt x="959" y="4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58"/>
              <p:cNvSpPr/>
              <p:nvPr/>
            </p:nvSpPr>
            <p:spPr>
              <a:xfrm>
                <a:off x="8181975" y="3028950"/>
                <a:ext cx="3257550" cy="915988"/>
              </a:xfrm>
              <a:custGeom>
                <a:rect b="b" l="l" r="r" t="t"/>
                <a:pathLst>
                  <a:path extrusionOk="0" h="577" w="2052">
                    <a:moveTo>
                      <a:pt x="898" y="0"/>
                    </a:moveTo>
                    <a:lnTo>
                      <a:pt x="1154" y="0"/>
                    </a:lnTo>
                    <a:lnTo>
                      <a:pt x="1279" y="5"/>
                    </a:lnTo>
                    <a:lnTo>
                      <a:pt x="1398" y="9"/>
                    </a:lnTo>
                    <a:lnTo>
                      <a:pt x="1510" y="16"/>
                    </a:lnTo>
                    <a:lnTo>
                      <a:pt x="1612" y="23"/>
                    </a:lnTo>
                    <a:lnTo>
                      <a:pt x="1707" y="35"/>
                    </a:lnTo>
                    <a:lnTo>
                      <a:pt x="1794" y="44"/>
                    </a:lnTo>
                    <a:lnTo>
                      <a:pt x="1868" y="58"/>
                    </a:lnTo>
                    <a:lnTo>
                      <a:pt x="1931" y="72"/>
                    </a:lnTo>
                    <a:lnTo>
                      <a:pt x="1982" y="86"/>
                    </a:lnTo>
                    <a:lnTo>
                      <a:pt x="2022" y="103"/>
                    </a:lnTo>
                    <a:lnTo>
                      <a:pt x="2045" y="119"/>
                    </a:lnTo>
                    <a:lnTo>
                      <a:pt x="2052" y="135"/>
                    </a:lnTo>
                    <a:lnTo>
                      <a:pt x="2052" y="577"/>
                    </a:lnTo>
                    <a:lnTo>
                      <a:pt x="0" y="577"/>
                    </a:lnTo>
                    <a:lnTo>
                      <a:pt x="0" y="135"/>
                    </a:lnTo>
                    <a:lnTo>
                      <a:pt x="7" y="119"/>
                    </a:lnTo>
                    <a:lnTo>
                      <a:pt x="30" y="103"/>
                    </a:lnTo>
                    <a:lnTo>
                      <a:pt x="69" y="86"/>
                    </a:lnTo>
                    <a:lnTo>
                      <a:pt x="121" y="72"/>
                    </a:lnTo>
                    <a:lnTo>
                      <a:pt x="183" y="58"/>
                    </a:lnTo>
                    <a:lnTo>
                      <a:pt x="258" y="44"/>
                    </a:lnTo>
                    <a:lnTo>
                      <a:pt x="344" y="35"/>
                    </a:lnTo>
                    <a:lnTo>
                      <a:pt x="439" y="23"/>
                    </a:lnTo>
                    <a:lnTo>
                      <a:pt x="542" y="16"/>
                    </a:lnTo>
                    <a:lnTo>
                      <a:pt x="653" y="9"/>
                    </a:lnTo>
                    <a:lnTo>
                      <a:pt x="772" y="5"/>
                    </a:lnTo>
                    <a:lnTo>
                      <a:pt x="89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58"/>
              <p:cNvSpPr/>
              <p:nvPr/>
            </p:nvSpPr>
            <p:spPr>
              <a:xfrm>
                <a:off x="8181975" y="3729038"/>
                <a:ext cx="3257550" cy="427038"/>
              </a:xfrm>
              <a:custGeom>
                <a:rect b="b" l="l" r="r" t="t"/>
                <a:pathLst>
                  <a:path extrusionOk="0" h="269" w="2052">
                    <a:moveTo>
                      <a:pt x="898" y="0"/>
                    </a:moveTo>
                    <a:lnTo>
                      <a:pt x="1154" y="0"/>
                    </a:lnTo>
                    <a:lnTo>
                      <a:pt x="1279" y="5"/>
                    </a:lnTo>
                    <a:lnTo>
                      <a:pt x="1398" y="10"/>
                    </a:lnTo>
                    <a:lnTo>
                      <a:pt x="1510" y="17"/>
                    </a:lnTo>
                    <a:lnTo>
                      <a:pt x="1612" y="24"/>
                    </a:lnTo>
                    <a:lnTo>
                      <a:pt x="1707" y="35"/>
                    </a:lnTo>
                    <a:lnTo>
                      <a:pt x="1794" y="45"/>
                    </a:lnTo>
                    <a:lnTo>
                      <a:pt x="1868" y="59"/>
                    </a:lnTo>
                    <a:lnTo>
                      <a:pt x="1931" y="73"/>
                    </a:lnTo>
                    <a:lnTo>
                      <a:pt x="1982" y="87"/>
                    </a:lnTo>
                    <a:lnTo>
                      <a:pt x="2022" y="103"/>
                    </a:lnTo>
                    <a:lnTo>
                      <a:pt x="2045" y="119"/>
                    </a:lnTo>
                    <a:lnTo>
                      <a:pt x="2052" y="136"/>
                    </a:lnTo>
                    <a:lnTo>
                      <a:pt x="2045" y="152"/>
                    </a:lnTo>
                    <a:lnTo>
                      <a:pt x="2022" y="168"/>
                    </a:lnTo>
                    <a:lnTo>
                      <a:pt x="1982" y="182"/>
                    </a:lnTo>
                    <a:lnTo>
                      <a:pt x="1931" y="199"/>
                    </a:lnTo>
                    <a:lnTo>
                      <a:pt x="1868" y="210"/>
                    </a:lnTo>
                    <a:lnTo>
                      <a:pt x="1794" y="224"/>
                    </a:lnTo>
                    <a:lnTo>
                      <a:pt x="1707" y="234"/>
                    </a:lnTo>
                    <a:lnTo>
                      <a:pt x="1612" y="245"/>
                    </a:lnTo>
                    <a:lnTo>
                      <a:pt x="1510" y="252"/>
                    </a:lnTo>
                    <a:lnTo>
                      <a:pt x="1398" y="259"/>
                    </a:lnTo>
                    <a:lnTo>
                      <a:pt x="1279" y="264"/>
                    </a:lnTo>
                    <a:lnTo>
                      <a:pt x="1154" y="269"/>
                    </a:lnTo>
                    <a:lnTo>
                      <a:pt x="898" y="269"/>
                    </a:lnTo>
                    <a:lnTo>
                      <a:pt x="772" y="264"/>
                    </a:lnTo>
                    <a:lnTo>
                      <a:pt x="653" y="259"/>
                    </a:lnTo>
                    <a:lnTo>
                      <a:pt x="542" y="252"/>
                    </a:lnTo>
                    <a:lnTo>
                      <a:pt x="439" y="245"/>
                    </a:lnTo>
                    <a:lnTo>
                      <a:pt x="344" y="234"/>
                    </a:lnTo>
                    <a:lnTo>
                      <a:pt x="258" y="224"/>
                    </a:lnTo>
                    <a:lnTo>
                      <a:pt x="183" y="210"/>
                    </a:lnTo>
                    <a:lnTo>
                      <a:pt x="121" y="199"/>
                    </a:lnTo>
                    <a:lnTo>
                      <a:pt x="69" y="182"/>
                    </a:lnTo>
                    <a:lnTo>
                      <a:pt x="30" y="168"/>
                    </a:lnTo>
                    <a:lnTo>
                      <a:pt x="7" y="152"/>
                    </a:lnTo>
                    <a:lnTo>
                      <a:pt x="0" y="136"/>
                    </a:lnTo>
                    <a:lnTo>
                      <a:pt x="7" y="119"/>
                    </a:lnTo>
                    <a:lnTo>
                      <a:pt x="30" y="103"/>
                    </a:lnTo>
                    <a:lnTo>
                      <a:pt x="69" y="87"/>
                    </a:lnTo>
                    <a:lnTo>
                      <a:pt x="121" y="73"/>
                    </a:lnTo>
                    <a:lnTo>
                      <a:pt x="183" y="59"/>
                    </a:lnTo>
                    <a:lnTo>
                      <a:pt x="258" y="45"/>
                    </a:lnTo>
                    <a:lnTo>
                      <a:pt x="344" y="35"/>
                    </a:lnTo>
                    <a:lnTo>
                      <a:pt x="439" y="24"/>
                    </a:lnTo>
                    <a:lnTo>
                      <a:pt x="542" y="17"/>
                    </a:lnTo>
                    <a:lnTo>
                      <a:pt x="653" y="10"/>
                    </a:lnTo>
                    <a:lnTo>
                      <a:pt x="772" y="5"/>
                    </a:lnTo>
                    <a:lnTo>
                      <a:pt x="89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58"/>
              <p:cNvSpPr/>
              <p:nvPr/>
            </p:nvSpPr>
            <p:spPr>
              <a:xfrm>
                <a:off x="8477250" y="4017963"/>
                <a:ext cx="2633663" cy="860425"/>
              </a:xfrm>
              <a:custGeom>
                <a:rect b="b" l="l" r="r" t="t"/>
                <a:pathLst>
                  <a:path extrusionOk="0" h="542" w="1659">
                    <a:moveTo>
                      <a:pt x="719" y="0"/>
                    </a:moveTo>
                    <a:lnTo>
                      <a:pt x="942" y="0"/>
                    </a:lnTo>
                    <a:lnTo>
                      <a:pt x="1051" y="5"/>
                    </a:lnTo>
                    <a:lnTo>
                      <a:pt x="1154" y="10"/>
                    </a:lnTo>
                    <a:lnTo>
                      <a:pt x="1249" y="14"/>
                    </a:lnTo>
                    <a:lnTo>
                      <a:pt x="1338" y="24"/>
                    </a:lnTo>
                    <a:lnTo>
                      <a:pt x="1417" y="33"/>
                    </a:lnTo>
                    <a:lnTo>
                      <a:pt x="1487" y="42"/>
                    </a:lnTo>
                    <a:lnTo>
                      <a:pt x="1545" y="54"/>
                    </a:lnTo>
                    <a:lnTo>
                      <a:pt x="1594" y="66"/>
                    </a:lnTo>
                    <a:lnTo>
                      <a:pt x="1628" y="80"/>
                    </a:lnTo>
                    <a:lnTo>
                      <a:pt x="1652" y="94"/>
                    </a:lnTo>
                    <a:lnTo>
                      <a:pt x="1659" y="108"/>
                    </a:lnTo>
                    <a:lnTo>
                      <a:pt x="1659" y="542"/>
                    </a:lnTo>
                    <a:lnTo>
                      <a:pt x="0" y="542"/>
                    </a:lnTo>
                    <a:lnTo>
                      <a:pt x="0" y="108"/>
                    </a:lnTo>
                    <a:lnTo>
                      <a:pt x="7" y="94"/>
                    </a:lnTo>
                    <a:lnTo>
                      <a:pt x="30" y="80"/>
                    </a:lnTo>
                    <a:lnTo>
                      <a:pt x="65" y="66"/>
                    </a:lnTo>
                    <a:lnTo>
                      <a:pt x="114" y="54"/>
                    </a:lnTo>
                    <a:lnTo>
                      <a:pt x="172" y="42"/>
                    </a:lnTo>
                    <a:lnTo>
                      <a:pt x="244" y="33"/>
                    </a:lnTo>
                    <a:lnTo>
                      <a:pt x="323" y="24"/>
                    </a:lnTo>
                    <a:lnTo>
                      <a:pt x="412" y="14"/>
                    </a:lnTo>
                    <a:lnTo>
                      <a:pt x="507" y="10"/>
                    </a:lnTo>
                    <a:lnTo>
                      <a:pt x="609" y="5"/>
                    </a:lnTo>
                    <a:lnTo>
                      <a:pt x="71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58"/>
              <p:cNvSpPr/>
              <p:nvPr/>
            </p:nvSpPr>
            <p:spPr>
              <a:xfrm>
                <a:off x="8477250" y="4703763"/>
                <a:ext cx="2633663" cy="349250"/>
              </a:xfrm>
              <a:custGeom>
                <a:rect b="b" l="l" r="r" t="t"/>
                <a:pathLst>
                  <a:path extrusionOk="0" h="220" w="1659">
                    <a:moveTo>
                      <a:pt x="719" y="0"/>
                    </a:moveTo>
                    <a:lnTo>
                      <a:pt x="942" y="0"/>
                    </a:lnTo>
                    <a:lnTo>
                      <a:pt x="1051" y="5"/>
                    </a:lnTo>
                    <a:lnTo>
                      <a:pt x="1154" y="10"/>
                    </a:lnTo>
                    <a:lnTo>
                      <a:pt x="1249" y="14"/>
                    </a:lnTo>
                    <a:lnTo>
                      <a:pt x="1338" y="24"/>
                    </a:lnTo>
                    <a:lnTo>
                      <a:pt x="1417" y="33"/>
                    </a:lnTo>
                    <a:lnTo>
                      <a:pt x="1487" y="42"/>
                    </a:lnTo>
                    <a:lnTo>
                      <a:pt x="1545" y="54"/>
                    </a:lnTo>
                    <a:lnTo>
                      <a:pt x="1594" y="68"/>
                    </a:lnTo>
                    <a:lnTo>
                      <a:pt x="1628" y="80"/>
                    </a:lnTo>
                    <a:lnTo>
                      <a:pt x="1652" y="96"/>
                    </a:lnTo>
                    <a:lnTo>
                      <a:pt x="1659" y="110"/>
                    </a:lnTo>
                    <a:lnTo>
                      <a:pt x="1652" y="124"/>
                    </a:lnTo>
                    <a:lnTo>
                      <a:pt x="1628" y="140"/>
                    </a:lnTo>
                    <a:lnTo>
                      <a:pt x="1594" y="152"/>
                    </a:lnTo>
                    <a:lnTo>
                      <a:pt x="1545" y="166"/>
                    </a:lnTo>
                    <a:lnTo>
                      <a:pt x="1487" y="178"/>
                    </a:lnTo>
                    <a:lnTo>
                      <a:pt x="1417" y="187"/>
                    </a:lnTo>
                    <a:lnTo>
                      <a:pt x="1338" y="196"/>
                    </a:lnTo>
                    <a:lnTo>
                      <a:pt x="1249" y="206"/>
                    </a:lnTo>
                    <a:lnTo>
                      <a:pt x="1154" y="210"/>
                    </a:lnTo>
                    <a:lnTo>
                      <a:pt x="1051" y="215"/>
                    </a:lnTo>
                    <a:lnTo>
                      <a:pt x="942" y="220"/>
                    </a:lnTo>
                    <a:lnTo>
                      <a:pt x="719" y="220"/>
                    </a:lnTo>
                    <a:lnTo>
                      <a:pt x="609" y="215"/>
                    </a:lnTo>
                    <a:lnTo>
                      <a:pt x="507" y="210"/>
                    </a:lnTo>
                    <a:lnTo>
                      <a:pt x="412" y="206"/>
                    </a:lnTo>
                    <a:lnTo>
                      <a:pt x="323" y="196"/>
                    </a:lnTo>
                    <a:lnTo>
                      <a:pt x="244" y="187"/>
                    </a:lnTo>
                    <a:lnTo>
                      <a:pt x="172" y="178"/>
                    </a:lnTo>
                    <a:lnTo>
                      <a:pt x="114" y="166"/>
                    </a:lnTo>
                    <a:lnTo>
                      <a:pt x="65" y="152"/>
                    </a:lnTo>
                    <a:lnTo>
                      <a:pt x="30" y="140"/>
                    </a:lnTo>
                    <a:lnTo>
                      <a:pt x="7" y="124"/>
                    </a:lnTo>
                    <a:lnTo>
                      <a:pt x="0" y="110"/>
                    </a:lnTo>
                    <a:lnTo>
                      <a:pt x="7" y="96"/>
                    </a:lnTo>
                    <a:lnTo>
                      <a:pt x="30" y="80"/>
                    </a:lnTo>
                    <a:lnTo>
                      <a:pt x="65" y="68"/>
                    </a:lnTo>
                    <a:lnTo>
                      <a:pt x="114" y="54"/>
                    </a:lnTo>
                    <a:lnTo>
                      <a:pt x="172" y="42"/>
                    </a:lnTo>
                    <a:lnTo>
                      <a:pt x="244" y="33"/>
                    </a:lnTo>
                    <a:lnTo>
                      <a:pt x="323" y="24"/>
                    </a:lnTo>
                    <a:lnTo>
                      <a:pt x="412" y="14"/>
                    </a:lnTo>
                    <a:lnTo>
                      <a:pt x="507" y="10"/>
                    </a:lnTo>
                    <a:lnTo>
                      <a:pt x="609" y="5"/>
                    </a:lnTo>
                    <a:lnTo>
                      <a:pt x="719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58"/>
              <p:cNvSpPr/>
              <p:nvPr/>
            </p:nvSpPr>
            <p:spPr>
              <a:xfrm>
                <a:off x="8797925" y="4992688"/>
                <a:ext cx="2001838" cy="831850"/>
              </a:xfrm>
              <a:custGeom>
                <a:rect b="b" l="l" r="r" t="t"/>
                <a:pathLst>
                  <a:path extrusionOk="0" h="524" w="1261">
                    <a:moveTo>
                      <a:pt x="528" y="0"/>
                    </a:moveTo>
                    <a:lnTo>
                      <a:pt x="733" y="0"/>
                    </a:lnTo>
                    <a:lnTo>
                      <a:pt x="831" y="5"/>
                    </a:lnTo>
                    <a:lnTo>
                      <a:pt x="922" y="10"/>
                    </a:lnTo>
                    <a:lnTo>
                      <a:pt x="1003" y="17"/>
                    </a:lnTo>
                    <a:lnTo>
                      <a:pt x="1077" y="26"/>
                    </a:lnTo>
                    <a:lnTo>
                      <a:pt x="1140" y="35"/>
                    </a:lnTo>
                    <a:lnTo>
                      <a:pt x="1191" y="45"/>
                    </a:lnTo>
                    <a:lnTo>
                      <a:pt x="1229" y="59"/>
                    </a:lnTo>
                    <a:lnTo>
                      <a:pt x="1252" y="71"/>
                    </a:lnTo>
                    <a:lnTo>
                      <a:pt x="1261" y="85"/>
                    </a:lnTo>
                    <a:lnTo>
                      <a:pt x="1261" y="524"/>
                    </a:lnTo>
                    <a:lnTo>
                      <a:pt x="0" y="524"/>
                    </a:lnTo>
                    <a:lnTo>
                      <a:pt x="0" y="85"/>
                    </a:lnTo>
                    <a:lnTo>
                      <a:pt x="10" y="71"/>
                    </a:lnTo>
                    <a:lnTo>
                      <a:pt x="33" y="59"/>
                    </a:lnTo>
                    <a:lnTo>
                      <a:pt x="70" y="45"/>
                    </a:lnTo>
                    <a:lnTo>
                      <a:pt x="121" y="35"/>
                    </a:lnTo>
                    <a:lnTo>
                      <a:pt x="186" y="26"/>
                    </a:lnTo>
                    <a:lnTo>
                      <a:pt x="258" y="17"/>
                    </a:lnTo>
                    <a:lnTo>
                      <a:pt x="342" y="10"/>
                    </a:lnTo>
                    <a:lnTo>
                      <a:pt x="433" y="5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58"/>
              <p:cNvSpPr/>
              <p:nvPr/>
            </p:nvSpPr>
            <p:spPr>
              <a:xfrm>
                <a:off x="8797925" y="5689600"/>
                <a:ext cx="2001838" cy="263525"/>
              </a:xfrm>
              <a:custGeom>
                <a:rect b="b" l="l" r="r" t="t"/>
                <a:pathLst>
                  <a:path extrusionOk="0" h="166" w="1261">
                    <a:moveTo>
                      <a:pt x="528" y="0"/>
                    </a:moveTo>
                    <a:lnTo>
                      <a:pt x="733" y="0"/>
                    </a:lnTo>
                    <a:lnTo>
                      <a:pt x="831" y="5"/>
                    </a:lnTo>
                    <a:lnTo>
                      <a:pt x="922" y="10"/>
                    </a:lnTo>
                    <a:lnTo>
                      <a:pt x="1003" y="17"/>
                    </a:lnTo>
                    <a:lnTo>
                      <a:pt x="1077" y="26"/>
                    </a:lnTo>
                    <a:lnTo>
                      <a:pt x="1140" y="35"/>
                    </a:lnTo>
                    <a:lnTo>
                      <a:pt x="1191" y="45"/>
                    </a:lnTo>
                    <a:lnTo>
                      <a:pt x="1229" y="59"/>
                    </a:lnTo>
                    <a:lnTo>
                      <a:pt x="1252" y="70"/>
                    </a:lnTo>
                    <a:lnTo>
                      <a:pt x="1261" y="85"/>
                    </a:lnTo>
                    <a:lnTo>
                      <a:pt x="1252" y="99"/>
                    </a:lnTo>
                    <a:lnTo>
                      <a:pt x="1229" y="110"/>
                    </a:lnTo>
                    <a:lnTo>
                      <a:pt x="1191" y="122"/>
                    </a:lnTo>
                    <a:lnTo>
                      <a:pt x="1140" y="134"/>
                    </a:lnTo>
                    <a:lnTo>
                      <a:pt x="1077" y="143"/>
                    </a:lnTo>
                    <a:lnTo>
                      <a:pt x="1003" y="150"/>
                    </a:lnTo>
                    <a:lnTo>
                      <a:pt x="922" y="157"/>
                    </a:lnTo>
                    <a:lnTo>
                      <a:pt x="831" y="162"/>
                    </a:lnTo>
                    <a:lnTo>
                      <a:pt x="733" y="166"/>
                    </a:lnTo>
                    <a:lnTo>
                      <a:pt x="528" y="166"/>
                    </a:lnTo>
                    <a:lnTo>
                      <a:pt x="433" y="162"/>
                    </a:lnTo>
                    <a:lnTo>
                      <a:pt x="342" y="157"/>
                    </a:lnTo>
                    <a:lnTo>
                      <a:pt x="258" y="150"/>
                    </a:lnTo>
                    <a:lnTo>
                      <a:pt x="186" y="143"/>
                    </a:lnTo>
                    <a:lnTo>
                      <a:pt x="121" y="134"/>
                    </a:lnTo>
                    <a:lnTo>
                      <a:pt x="70" y="122"/>
                    </a:lnTo>
                    <a:lnTo>
                      <a:pt x="33" y="110"/>
                    </a:lnTo>
                    <a:lnTo>
                      <a:pt x="10" y="99"/>
                    </a:lnTo>
                    <a:lnTo>
                      <a:pt x="0" y="85"/>
                    </a:lnTo>
                    <a:lnTo>
                      <a:pt x="10" y="70"/>
                    </a:lnTo>
                    <a:lnTo>
                      <a:pt x="33" y="59"/>
                    </a:lnTo>
                    <a:lnTo>
                      <a:pt x="70" y="45"/>
                    </a:lnTo>
                    <a:lnTo>
                      <a:pt x="121" y="35"/>
                    </a:lnTo>
                    <a:lnTo>
                      <a:pt x="186" y="26"/>
                    </a:lnTo>
                    <a:lnTo>
                      <a:pt x="258" y="17"/>
                    </a:lnTo>
                    <a:lnTo>
                      <a:pt x="342" y="10"/>
                    </a:lnTo>
                    <a:lnTo>
                      <a:pt x="433" y="5"/>
                    </a:lnTo>
                    <a:lnTo>
                      <a:pt x="528" y="0"/>
                    </a:lnTo>
                    <a:close/>
                  </a:path>
                </a:pathLst>
              </a:custGeom>
              <a:solidFill>
                <a:srgbClr val="001A70"/>
              </a:solidFill>
              <a:ln cap="flat" cmpd="sng" w="9525">
                <a:solidFill>
                  <a:srgbClr val="F2F2F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225" lIns="90500" spcFirstLastPara="1" rIns="90500" wrap="square" tIns="452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" name="Google Shape;473;p58"/>
            <p:cNvGrpSpPr/>
            <p:nvPr/>
          </p:nvGrpSpPr>
          <p:grpSpPr>
            <a:xfrm>
              <a:off x="4031351" y="1606910"/>
              <a:ext cx="4128300" cy="3903613"/>
              <a:chOff x="4166496" y="1608414"/>
              <a:chExt cx="4128300" cy="3903613"/>
            </a:xfrm>
          </p:grpSpPr>
          <p:sp>
            <p:nvSpPr>
              <p:cNvPr id="474" name="Google Shape;474;p58"/>
              <p:cNvSpPr/>
              <p:nvPr/>
            </p:nvSpPr>
            <p:spPr>
              <a:xfrm>
                <a:off x="6002538" y="2133600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58"/>
              <p:cNvSpPr/>
              <p:nvPr/>
            </p:nvSpPr>
            <p:spPr>
              <a:xfrm>
                <a:off x="6002538" y="3062514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58"/>
              <p:cNvSpPr txBox="1"/>
              <p:nvPr/>
            </p:nvSpPr>
            <p:spPr>
              <a:xfrm>
                <a:off x="4166496" y="1608414"/>
                <a:ext cx="4128300" cy="5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4438"/>
                    </a:solidFill>
                    <a:latin typeface="Roboto"/>
                    <a:ea typeface="Roboto"/>
                    <a:cs typeface="Roboto"/>
                    <a:sym typeface="Roboto"/>
                  </a:rPr>
                  <a:t>CUSTOMER</a:t>
                </a:r>
                <a:endParaRPr b="1" sz="2400">
                  <a:solidFill>
                    <a:srgbClr val="FF44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77" name="Google Shape;477;p58"/>
              <p:cNvSpPr txBox="1"/>
              <p:nvPr/>
            </p:nvSpPr>
            <p:spPr>
              <a:xfrm>
                <a:off x="5311661" y="2590800"/>
                <a:ext cx="1839000" cy="36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ONBOARDING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78" name="Google Shape;478;p58"/>
              <p:cNvSpPr txBox="1"/>
              <p:nvPr/>
            </p:nvSpPr>
            <p:spPr>
              <a:xfrm>
                <a:off x="4886593" y="3519704"/>
                <a:ext cx="2764800" cy="36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ENGAGE &amp; DISCOVER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79" name="Google Shape;479;p58"/>
              <p:cNvSpPr txBox="1"/>
              <p:nvPr/>
            </p:nvSpPr>
            <p:spPr>
              <a:xfrm>
                <a:off x="5273186" y="4372428"/>
                <a:ext cx="1915800" cy="368400"/>
              </a:xfrm>
              <a:prstGeom prst="rect">
                <a:avLst/>
              </a:prstGeom>
              <a:solidFill>
                <a:srgbClr val="001A70"/>
              </a:solidFill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BUY &amp; TRY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80" name="Google Shape;480;p58"/>
              <p:cNvSpPr/>
              <p:nvPr/>
            </p:nvSpPr>
            <p:spPr>
              <a:xfrm>
                <a:off x="6002538" y="3947886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58"/>
              <p:cNvSpPr/>
              <p:nvPr/>
            </p:nvSpPr>
            <p:spPr>
              <a:xfrm>
                <a:off x="6002538" y="4807857"/>
                <a:ext cx="457200" cy="3810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gradFill>
                <a:gsLst>
                  <a:gs pos="0">
                    <a:srgbClr val="FF4438"/>
                  </a:gs>
                  <a:gs pos="100000">
                    <a:srgbClr val="001A70"/>
                  </a:gs>
                </a:gsLst>
                <a:lin ang="16200038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225" lIns="90500" spcFirstLastPara="1" rIns="90500" wrap="square" tIns="452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58"/>
              <p:cNvSpPr txBox="1"/>
              <p:nvPr/>
            </p:nvSpPr>
            <p:spPr>
              <a:xfrm>
                <a:off x="5288997" y="5236027"/>
                <a:ext cx="1884300" cy="27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225" lIns="90500" spcFirstLastPara="1" rIns="90500" wrap="square" tIns="4522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REPEAT &amp; REWARD</a:t>
                </a:r>
                <a:endParaRPr sz="1400"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  <p:sp>
        <p:nvSpPr>
          <p:cNvPr id="483" name="Google Shape;483;p58"/>
          <p:cNvSpPr txBox="1"/>
          <p:nvPr/>
        </p:nvSpPr>
        <p:spPr>
          <a:xfrm>
            <a:off x="6568925" y="1053646"/>
            <a:ext cx="4725000" cy="45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57">
                <a:solidFill>
                  <a:srgbClr val="041A71"/>
                </a:solidFill>
                <a:latin typeface="Roboto"/>
                <a:ea typeface="Roboto"/>
                <a:cs typeface="Roboto"/>
                <a:sym typeface="Roboto"/>
              </a:rPr>
              <a:t>Report monthly to your executive team showing month over month changes and eventually year over year. </a:t>
            </a:r>
            <a:endParaRPr b="1" sz="1457">
              <a:solidFill>
                <a:srgbClr val="041A7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7">
              <a:solidFill>
                <a:srgbClr val="041A7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7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7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# Registrations</a:t>
            </a:r>
            <a:endParaRPr sz="2757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7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7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# Sessions</a:t>
            </a:r>
            <a:endParaRPr sz="2757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7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7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# First Orders / $$</a:t>
            </a:r>
            <a:endParaRPr sz="2757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7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7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# Repeat Orders</a:t>
            </a:r>
            <a:endParaRPr sz="2757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7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$ AOV</a:t>
            </a:r>
            <a:br>
              <a:rPr lang="en-US" sz="2757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757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$ Revenue</a:t>
            </a:r>
            <a:endParaRPr sz="2757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9"/>
          <p:cNvSpPr/>
          <p:nvPr/>
        </p:nvSpPr>
        <p:spPr>
          <a:xfrm>
            <a:off x="0" y="309000"/>
            <a:ext cx="4425900" cy="1096500"/>
          </a:xfrm>
          <a:prstGeom prst="round1Rect">
            <a:avLst>
              <a:gd fmla="val 16667" name="adj"/>
            </a:avLst>
          </a:prstGeom>
          <a:solidFill>
            <a:srgbClr val="FF4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9" name="Google Shape;489;p59"/>
          <p:cNvSpPr txBox="1"/>
          <p:nvPr>
            <p:ph type="title"/>
          </p:nvPr>
        </p:nvSpPr>
        <p:spPr>
          <a:xfrm>
            <a:off x="409268" y="593367"/>
            <a:ext cx="11187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3200"/>
              <a:buFont typeface="Arial Black"/>
              <a:buNone/>
            </a:pPr>
            <a:r>
              <a:rPr lang="en-US">
                <a:solidFill>
                  <a:schemeClr val="lt1"/>
                </a:solidFill>
              </a:rPr>
              <a:t>Upcoming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0" name="Google Shape;490;p59"/>
          <p:cNvSpPr txBox="1"/>
          <p:nvPr>
            <p:ph idx="1" type="body"/>
          </p:nvPr>
        </p:nvSpPr>
        <p:spPr>
          <a:xfrm>
            <a:off x="409268" y="1765233"/>
            <a:ext cx="11124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-45446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b="1" lang="en-US">
                <a:solidFill>
                  <a:srgbClr val="001A70"/>
                </a:solidFill>
              </a:rPr>
              <a:t>B2B BootCamp:</a:t>
            </a:r>
            <a:r>
              <a:rPr lang="en-US">
                <a:solidFill>
                  <a:srgbClr val="001A70"/>
                </a:solidFill>
              </a:rPr>
              <a:t> onboard new employees, upskill existing ones</a:t>
            </a:r>
            <a:endParaRPr>
              <a:solidFill>
                <a:srgbClr val="001A70"/>
              </a:solidFill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800"/>
              <a:buFont typeface="Noto Sans Symbols"/>
              <a:buChar char="▪"/>
            </a:pPr>
            <a:r>
              <a:rPr b="1" lang="en-US">
                <a:solidFill>
                  <a:srgbClr val="001A70"/>
                </a:solidFill>
              </a:rPr>
              <a:t>Chicago: </a:t>
            </a:r>
            <a:r>
              <a:rPr lang="en-US">
                <a:solidFill>
                  <a:srgbClr val="001A70"/>
                </a:solidFill>
              </a:rPr>
              <a:t>October 03, Customer Adoption Live event</a:t>
            </a:r>
            <a:endParaRPr>
              <a:solidFill>
                <a:srgbClr val="001A70"/>
              </a:solidFill>
            </a:endParaRPr>
          </a:p>
          <a:p>
            <a:pPr indent="-45446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b="1" lang="en-US">
                <a:solidFill>
                  <a:srgbClr val="001A70"/>
                </a:solidFill>
              </a:rPr>
              <a:t>October 17: </a:t>
            </a:r>
            <a:r>
              <a:rPr lang="en-US">
                <a:solidFill>
                  <a:srgbClr val="001A70"/>
                </a:solidFill>
              </a:rPr>
              <a:t>How to select a B2B eCommerce Platform</a:t>
            </a:r>
            <a:endParaRPr>
              <a:solidFill>
                <a:srgbClr val="001A70"/>
              </a:solidFill>
            </a:endParaRPr>
          </a:p>
          <a:p>
            <a:pPr indent="-45446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2757"/>
              <a:buChar char="▪"/>
            </a:pPr>
            <a:r>
              <a:rPr b="1" lang="en-US">
                <a:solidFill>
                  <a:srgbClr val="001A70"/>
                </a:solidFill>
              </a:rPr>
              <a:t>November:</a:t>
            </a:r>
            <a:r>
              <a:rPr lang="en-US">
                <a:solidFill>
                  <a:srgbClr val="001A70"/>
                </a:solidFill>
              </a:rPr>
              <a:t> Shark Tank</a:t>
            </a:r>
            <a:endParaRPr>
              <a:solidFill>
                <a:srgbClr val="001A7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0"/>
          <p:cNvSpPr txBox="1"/>
          <p:nvPr>
            <p:ph type="title"/>
          </p:nvPr>
        </p:nvSpPr>
        <p:spPr>
          <a:xfrm>
            <a:off x="600313" y="696861"/>
            <a:ext cx="72039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042"/>
              </a:buClr>
              <a:buSzPts val="3200"/>
              <a:buFont typeface="Arial Black"/>
              <a:buNone/>
            </a:pPr>
            <a:r>
              <a:rPr lang="en-US">
                <a:solidFill>
                  <a:srgbClr val="041A71"/>
                </a:solidFill>
              </a:rPr>
              <a:t>Common Problems</a:t>
            </a:r>
            <a:endParaRPr>
              <a:solidFill>
                <a:srgbClr val="041A71"/>
              </a:solidFill>
            </a:endParaRPr>
          </a:p>
        </p:txBody>
      </p:sp>
      <p:sp>
        <p:nvSpPr>
          <p:cNvPr id="496" name="Google Shape;496;p60"/>
          <p:cNvSpPr txBox="1"/>
          <p:nvPr>
            <p:ph idx="1" type="body"/>
          </p:nvPr>
        </p:nvSpPr>
        <p:spPr>
          <a:xfrm>
            <a:off x="600313" y="1676400"/>
            <a:ext cx="107307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Noto Sans Symbols"/>
              <a:buChar char="▪"/>
            </a:pPr>
            <a:r>
              <a:rPr lang="en-US">
                <a:solidFill>
                  <a:srgbClr val="666666"/>
                </a:solidFill>
              </a:rPr>
              <a:t>“How do we drive more revenue through eCommerce?”</a:t>
            </a:r>
            <a:endParaRPr>
              <a:solidFill>
                <a:srgbClr val="666666"/>
              </a:solidFill>
            </a:endParaRPr>
          </a:p>
          <a:p>
            <a:pPr indent="304800" lvl="0" marL="30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41A71"/>
                </a:solidFill>
              </a:rPr>
              <a:t>Break the problem down with a </a:t>
            </a:r>
            <a:r>
              <a:rPr b="1" lang="en-US">
                <a:solidFill>
                  <a:srgbClr val="FF4438"/>
                </a:solidFill>
              </a:rPr>
              <a:t>framework</a:t>
            </a:r>
            <a:endParaRPr b="1">
              <a:solidFill>
                <a:srgbClr val="FF4438"/>
              </a:solidFill>
            </a:endParaRPr>
          </a:p>
          <a:p>
            <a:pPr indent="304800" lvl="0" marL="30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41A71"/>
                </a:solidFill>
              </a:rPr>
              <a:t>Include </a:t>
            </a:r>
            <a:r>
              <a:rPr b="1" lang="en-US">
                <a:solidFill>
                  <a:srgbClr val="FF4438"/>
                </a:solidFill>
              </a:rPr>
              <a:t>cross-functional teams</a:t>
            </a:r>
            <a:r>
              <a:rPr b="1" lang="en-US">
                <a:solidFill>
                  <a:srgbClr val="041A71"/>
                </a:solidFill>
              </a:rPr>
              <a:t> to brainstorm</a:t>
            </a:r>
            <a:endParaRPr b="1">
              <a:solidFill>
                <a:srgbClr val="041A71"/>
              </a:solidFill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800"/>
              <a:buChar char="▪"/>
            </a:pPr>
            <a:r>
              <a:rPr lang="en-US">
                <a:solidFill>
                  <a:srgbClr val="666666"/>
                </a:solidFill>
              </a:rPr>
              <a:t>Execs: “I struggle to communicate with my digital teams.”</a:t>
            </a:r>
            <a:endParaRPr>
              <a:solidFill>
                <a:srgbClr val="666666"/>
              </a:solidFill>
            </a:endParaRPr>
          </a:p>
          <a:p>
            <a:pPr indent="304800" lvl="0" marL="30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41A71"/>
                </a:solidFill>
              </a:rPr>
              <a:t>Create a </a:t>
            </a:r>
            <a:r>
              <a:rPr b="1" lang="en-US" sz="2800">
                <a:solidFill>
                  <a:srgbClr val="FF4438"/>
                </a:solidFill>
              </a:rPr>
              <a:t>common language</a:t>
            </a:r>
            <a:r>
              <a:rPr b="1" lang="en-US" sz="2800">
                <a:solidFill>
                  <a:srgbClr val="041A71"/>
                </a:solidFill>
              </a:rPr>
              <a:t> to talk about digital</a:t>
            </a:r>
            <a:endParaRPr b="1" sz="2800">
              <a:solidFill>
                <a:srgbClr val="041A71"/>
              </a:solidFill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800"/>
              <a:buChar char="▪"/>
            </a:pPr>
            <a:r>
              <a:rPr lang="en-US">
                <a:solidFill>
                  <a:srgbClr val="666666"/>
                </a:solidFill>
              </a:rPr>
              <a:t>Digital leaders: “I struggle to get support from my exec teams.”</a:t>
            </a:r>
            <a:endParaRPr>
              <a:solidFill>
                <a:srgbClr val="666666"/>
              </a:solidFill>
            </a:endParaRPr>
          </a:p>
          <a:p>
            <a:pPr indent="304800" lvl="0" marL="304800" marR="0" rtl="0" algn="l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b="1" lang="en-US">
                <a:solidFill>
                  <a:srgbClr val="041A71"/>
                </a:solidFill>
              </a:rPr>
              <a:t>Change takes time.  </a:t>
            </a:r>
            <a:r>
              <a:rPr b="1" lang="en-US">
                <a:solidFill>
                  <a:srgbClr val="FF4438"/>
                </a:solidFill>
              </a:rPr>
              <a:t>Discuss results (KPIs) monthly.</a:t>
            </a:r>
            <a:endParaRPr>
              <a:solidFill>
                <a:srgbClr val="FF4438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1"/>
          <p:cNvSpPr/>
          <p:nvPr/>
        </p:nvSpPr>
        <p:spPr>
          <a:xfrm>
            <a:off x="0" y="0"/>
            <a:ext cx="12006300" cy="6858000"/>
          </a:xfrm>
          <a:prstGeom prst="rect">
            <a:avLst/>
          </a:prstGeom>
          <a:solidFill>
            <a:srgbClr val="0000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" name="Google Shape;503;p61"/>
          <p:cNvPicPr preferRelativeResize="0"/>
          <p:nvPr/>
        </p:nvPicPr>
        <p:blipFill rotWithShape="1">
          <a:blip r:embed="rId3">
            <a:alphaModFix/>
          </a:blip>
          <a:srcRect b="25854" l="0" r="0" t="0"/>
          <a:stretch/>
        </p:blipFill>
        <p:spPr>
          <a:xfrm>
            <a:off x="0" y="2967747"/>
            <a:ext cx="12006252" cy="38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3463" y="3150975"/>
            <a:ext cx="2739323" cy="5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2"/>
          <p:cNvPicPr preferRelativeResize="0"/>
          <p:nvPr/>
        </p:nvPicPr>
        <p:blipFill rotWithShape="1">
          <a:blip r:embed="rId3">
            <a:alphaModFix/>
          </a:blip>
          <a:srcRect b="0" l="8798" r="11653" t="0"/>
          <a:stretch/>
        </p:blipFill>
        <p:spPr>
          <a:xfrm>
            <a:off x="0" y="2643988"/>
            <a:ext cx="8179258" cy="354712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2"/>
          <p:cNvSpPr/>
          <p:nvPr/>
        </p:nvSpPr>
        <p:spPr>
          <a:xfrm>
            <a:off x="7754906" y="0"/>
            <a:ext cx="4251300" cy="6858000"/>
          </a:xfrm>
          <a:prstGeom prst="rect">
            <a:avLst/>
          </a:prstGeom>
          <a:solidFill>
            <a:srgbClr val="041A71"/>
          </a:solidFill>
          <a:ln>
            <a:noFill/>
          </a:ln>
        </p:spPr>
        <p:txBody>
          <a:bodyPr anchorCtr="0" anchor="ctr" bIns="30150" lIns="60325" spcFirstLastPara="1" rIns="60325" wrap="square" tIns="30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2"/>
          <p:cNvSpPr txBox="1"/>
          <p:nvPr>
            <p:ph type="title"/>
          </p:nvPr>
        </p:nvSpPr>
        <p:spPr>
          <a:xfrm>
            <a:off x="375195" y="1135982"/>
            <a:ext cx="6716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393B"/>
              </a:buClr>
              <a:buSzPts val="3200"/>
              <a:buFont typeface="Arial Black"/>
              <a:buNone/>
            </a:pPr>
            <a:r>
              <a:rPr lang="en-US" sz="4000">
                <a:solidFill>
                  <a:srgbClr val="041A71"/>
                </a:solidFill>
              </a:rPr>
              <a:t>Companies with a Digital Strategy see:</a:t>
            </a:r>
            <a:endParaRPr sz="4000">
              <a:solidFill>
                <a:srgbClr val="041A71"/>
              </a:solidFill>
            </a:endParaRPr>
          </a:p>
        </p:txBody>
      </p:sp>
      <p:sp>
        <p:nvSpPr>
          <p:cNvPr id="160" name="Google Shape;160;p32"/>
          <p:cNvSpPr txBox="1"/>
          <p:nvPr>
            <p:ph idx="12" type="sldNum"/>
          </p:nvPr>
        </p:nvSpPr>
        <p:spPr>
          <a:xfrm>
            <a:off x="11495984" y="6378121"/>
            <a:ext cx="41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225" lIns="90500" spcFirstLastPara="1" rIns="90500" wrap="square" tIns="452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</a:pPr>
            <a:fld id="{00000000-1234-1234-1234-123412341234}" type="slidenum">
              <a:rPr b="1" i="0" lang="en-US" sz="1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2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2"/>
          <p:cNvSpPr txBox="1"/>
          <p:nvPr/>
        </p:nvSpPr>
        <p:spPr>
          <a:xfrm>
            <a:off x="8179258" y="718555"/>
            <a:ext cx="3451800" cy="56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-27940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▪"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79%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Increase in awareness of new products</a:t>
            </a:r>
            <a:endParaRPr sz="1400"/>
          </a:p>
          <a:p>
            <a:pPr indent="-12700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▪"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74%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Increase in cost efficiencies</a:t>
            </a:r>
            <a:endParaRPr sz="1400"/>
          </a:p>
          <a:p>
            <a:pPr indent="-12700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▪"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64%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Improvement in customer retention</a:t>
            </a:r>
            <a:endParaRPr sz="1400"/>
          </a:p>
          <a:p>
            <a:pPr indent="-12700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▪"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58%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Additional margin per customer</a:t>
            </a:r>
            <a:endParaRPr sz="1400"/>
          </a:p>
          <a:p>
            <a:pPr indent="-12700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▪"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48%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Growth of revenue per customer</a:t>
            </a:r>
            <a:endParaRPr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3"/>
          <p:cNvPicPr preferRelativeResize="0"/>
          <p:nvPr/>
        </p:nvPicPr>
        <p:blipFill rotWithShape="1">
          <a:blip r:embed="rId3">
            <a:alphaModFix/>
          </a:blip>
          <a:srcRect b="0" l="2066" r="0" t="0"/>
          <a:stretch/>
        </p:blipFill>
        <p:spPr>
          <a:xfrm>
            <a:off x="8050" y="0"/>
            <a:ext cx="120062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3"/>
          <p:cNvPicPr preferRelativeResize="0"/>
          <p:nvPr/>
        </p:nvPicPr>
        <p:blipFill rotWithShape="1">
          <a:blip r:embed="rId4">
            <a:alphaModFix/>
          </a:blip>
          <a:srcRect b="7927" l="18203" r="19730" t="0"/>
          <a:stretch/>
        </p:blipFill>
        <p:spPr>
          <a:xfrm>
            <a:off x="96575" y="149500"/>
            <a:ext cx="5852249" cy="65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3"/>
          <p:cNvPicPr preferRelativeResize="0"/>
          <p:nvPr/>
        </p:nvPicPr>
        <p:blipFill rotWithShape="1">
          <a:blip r:embed="rId5">
            <a:alphaModFix/>
          </a:blip>
          <a:srcRect b="3166" l="33379" r="1338" t="0"/>
          <a:stretch/>
        </p:blipFill>
        <p:spPr>
          <a:xfrm>
            <a:off x="6053475" y="149500"/>
            <a:ext cx="5852249" cy="653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3"/>
          <p:cNvSpPr txBox="1"/>
          <p:nvPr/>
        </p:nvSpPr>
        <p:spPr>
          <a:xfrm>
            <a:off x="6140300" y="5140850"/>
            <a:ext cx="5652000" cy="101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44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“I struggle to communicate with my digital teams.”</a:t>
            </a:r>
            <a:endParaRPr/>
          </a:p>
        </p:txBody>
      </p:sp>
      <p:sp>
        <p:nvSpPr>
          <p:cNvPr id="171" name="Google Shape;171;p33"/>
          <p:cNvSpPr txBox="1"/>
          <p:nvPr/>
        </p:nvSpPr>
        <p:spPr>
          <a:xfrm>
            <a:off x="193820" y="5140850"/>
            <a:ext cx="5652000" cy="101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44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I struggle to get support from my exec teams.</a:t>
            </a: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9606"/>
            <a:ext cx="12006252" cy="450234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4"/>
          <p:cNvSpPr txBox="1"/>
          <p:nvPr/>
        </p:nvSpPr>
        <p:spPr>
          <a:xfrm>
            <a:off x="1012075" y="628650"/>
            <a:ext cx="834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4438"/>
                </a:solidFill>
                <a:latin typeface="Arial Black"/>
                <a:ea typeface="Arial Black"/>
                <a:cs typeface="Arial Black"/>
                <a:sym typeface="Arial Black"/>
              </a:rPr>
              <a:t>Common Problems We Hear</a:t>
            </a:r>
            <a:endParaRPr/>
          </a:p>
        </p:txBody>
      </p:sp>
      <p:sp>
        <p:nvSpPr>
          <p:cNvPr id="179" name="Google Shape;179;p34"/>
          <p:cNvSpPr txBox="1"/>
          <p:nvPr/>
        </p:nvSpPr>
        <p:spPr>
          <a:xfrm>
            <a:off x="914400" y="1180225"/>
            <a:ext cx="10258500" cy="3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“How do we drive more revenue through eCommerce?”</a:t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Execs:</a:t>
            </a: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 “I struggle to communicate with my digital teams.”</a:t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Digital leaders:</a:t>
            </a: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 “I struggle to get support from my exec teams.”</a:t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rgbClr val="001A70"/>
                </a:solidFill>
                <a:latin typeface="Roboto"/>
                <a:ea typeface="Roboto"/>
                <a:cs typeface="Roboto"/>
                <a:sym typeface="Roboto"/>
              </a:rPr>
              <a:t>“How do we make eCommerce strategic?”</a:t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solidFill>
                <a:srgbClr val="001A7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0" name="Google Shape;180;p34"/>
          <p:cNvCxnSpPr/>
          <p:nvPr/>
        </p:nvCxnSpPr>
        <p:spPr>
          <a:xfrm>
            <a:off x="1012075" y="1806874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" name="Google Shape;181;p34"/>
          <p:cNvCxnSpPr/>
          <p:nvPr/>
        </p:nvCxnSpPr>
        <p:spPr>
          <a:xfrm>
            <a:off x="1012075" y="2416474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34"/>
          <p:cNvCxnSpPr/>
          <p:nvPr/>
        </p:nvCxnSpPr>
        <p:spPr>
          <a:xfrm>
            <a:off x="1012075" y="3026074"/>
            <a:ext cx="872490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type="title"/>
          </p:nvPr>
        </p:nvSpPr>
        <p:spPr>
          <a:xfrm>
            <a:off x="600313" y="2971800"/>
            <a:ext cx="10805700" cy="60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</a:t>
            </a:r>
            <a:r>
              <a:rPr lang="en-US"/>
              <a:t>drive</a:t>
            </a:r>
            <a:r>
              <a:rPr lang="en-US"/>
              <a:t> </a:t>
            </a:r>
            <a:r>
              <a:rPr lang="en-US">
                <a:solidFill>
                  <a:srgbClr val="FF4438"/>
                </a:solidFill>
              </a:rPr>
              <a:t>more revenue</a:t>
            </a:r>
            <a:r>
              <a:rPr lang="en-US"/>
              <a:t> </a:t>
            </a:r>
            <a:br>
              <a:rPr lang="en-US"/>
            </a:br>
            <a:r>
              <a:rPr lang="en-US"/>
              <a:t>through eCommerce?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"/>
            <a:ext cx="12006250" cy="904370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6"/>
          <p:cNvSpPr txBox="1"/>
          <p:nvPr/>
        </p:nvSpPr>
        <p:spPr>
          <a:xfrm>
            <a:off x="50" y="-6850"/>
            <a:ext cx="120063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225" lIns="90500" spcFirstLastPara="1" rIns="90500" wrap="square" tIns="452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Hope is not a </a:t>
            </a:r>
            <a:r>
              <a:rPr lang="en-US" sz="5800">
                <a:solidFill>
                  <a:srgbClr val="FF4438"/>
                </a:solidFill>
                <a:latin typeface="Roboto Medium"/>
                <a:ea typeface="Roboto Medium"/>
                <a:cs typeface="Roboto Medium"/>
                <a:sym typeface="Roboto Medium"/>
              </a:rPr>
              <a:t>Strategy</a:t>
            </a:r>
            <a:endParaRPr sz="1900">
              <a:solidFill>
                <a:srgbClr val="FF443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0"/>
            <a:ext cx="122601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ster Slide - Dark Black">
  <a:themeElements>
    <a:clrScheme name="Custom 10">
      <a:dk1>
        <a:srgbClr val="FFFFFF"/>
      </a:dk1>
      <a:lt1>
        <a:srgbClr val="FFFFFF"/>
      </a:lt1>
      <a:dk2>
        <a:srgbClr val="010A23"/>
      </a:dk2>
      <a:lt2>
        <a:srgbClr val="FFFFFF"/>
      </a:lt2>
      <a:accent1>
        <a:srgbClr val="F37021"/>
      </a:accent1>
      <a:accent2>
        <a:srgbClr val="0189BD"/>
      </a:accent2>
      <a:accent3>
        <a:srgbClr val="FFC000"/>
      </a:accent3>
      <a:accent4>
        <a:srgbClr val="92D050"/>
      </a:accent4>
      <a:accent5>
        <a:srgbClr val="808285"/>
      </a:accent5>
      <a:accent6>
        <a:srgbClr val="F5BA92"/>
      </a:accent6>
      <a:hlink>
        <a:srgbClr val="F0985B"/>
      </a:hlink>
      <a:folHlink>
        <a:srgbClr val="C450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2BEA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